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2" r:id="rId5"/>
    <p:sldId id="267" r:id="rId6"/>
    <p:sldId id="263" r:id="rId7"/>
    <p:sldId id="265" r:id="rId8"/>
    <p:sldId id="274" r:id="rId9"/>
    <p:sldId id="266" r:id="rId10"/>
    <p:sldId id="268" r:id="rId11"/>
    <p:sldId id="269" r:id="rId12"/>
    <p:sldId id="275" r:id="rId13"/>
    <p:sldId id="276" r:id="rId14"/>
    <p:sldId id="270" r:id="rId15"/>
    <p:sldId id="271" r:id="rId16"/>
    <p:sldId id="272" r:id="rId17"/>
    <p:sldId id="277" r:id="rId18"/>
    <p:sldId id="27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198"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10/4/2018</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10/4/2018</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10/4/2018</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10/4/2018</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10/4/2018</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investlithuania.com/investor-guide/economic-overview/" TargetMode="External"/><Relationship Id="rId2" Type="http://schemas.openxmlformats.org/officeDocument/2006/relationships/hyperlink" Target="https://www.stat.gov.lt/hom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6807" y="1081391"/>
            <a:ext cx="10993549" cy="1475013"/>
          </a:xfrm>
        </p:spPr>
        <p:txBody>
          <a:bodyPr/>
          <a:lstStyle/>
          <a:p>
            <a:r>
              <a:rPr lang="lt-LT" dirty="0" smtClean="0"/>
              <a:t>GENERAL INFORMATION ABOUT LITHUANIA</a:t>
            </a:r>
            <a:endParaRPr lang="en-US" dirty="0"/>
          </a:p>
        </p:txBody>
      </p:sp>
      <p:sp>
        <p:nvSpPr>
          <p:cNvPr id="3" name="Subtitle 2"/>
          <p:cNvSpPr>
            <a:spLocks noGrp="1"/>
          </p:cNvSpPr>
          <p:nvPr>
            <p:ph type="subTitle" idx="1"/>
          </p:nvPr>
        </p:nvSpPr>
        <p:spPr/>
        <p:txBody>
          <a:bodyPr/>
          <a:lstStyle/>
          <a:p>
            <a:r>
              <a:rPr lang="lt-LT" dirty="0" smtClean="0"/>
              <a:t>BUSINESS </a:t>
            </a:r>
            <a:r>
              <a:rPr lang="lt-LT" dirty="0"/>
              <a:t>IN LITHUANIA</a:t>
            </a:r>
          </a:p>
          <a:p>
            <a:endParaRPr lang="lt-LT" dirty="0"/>
          </a:p>
        </p:txBody>
      </p:sp>
      <p:pic>
        <p:nvPicPr>
          <p:cNvPr id="4" name="Picture 3" descr="C:\Users\User\AppData\Local\Temp\Rar$DI16.080\interreg_Lietuva-Polska_EN_v2_RGB.jpg"/>
          <p:cNvPicPr/>
          <p:nvPr/>
        </p:nvPicPr>
        <p:blipFill>
          <a:blip r:embed="rId2" cstate="print"/>
          <a:srcRect/>
          <a:stretch>
            <a:fillRect/>
          </a:stretch>
        </p:blipFill>
        <p:spPr bwMode="auto">
          <a:xfrm>
            <a:off x="9180576" y="548640"/>
            <a:ext cx="2523744" cy="1097280"/>
          </a:xfrm>
          <a:prstGeom prst="rect">
            <a:avLst/>
          </a:prstGeom>
          <a:noFill/>
          <a:ln w="9525">
            <a:noFill/>
            <a:miter lim="800000"/>
            <a:headEnd/>
            <a:tailEnd/>
          </a:ln>
        </p:spPr>
      </p:pic>
      <p:sp>
        <p:nvSpPr>
          <p:cNvPr id="5" name="Rectangle 4"/>
          <p:cNvSpPr/>
          <p:nvPr/>
        </p:nvSpPr>
        <p:spPr>
          <a:xfrm>
            <a:off x="8609481" y="1428234"/>
            <a:ext cx="3157788" cy="523220"/>
          </a:xfrm>
          <a:prstGeom prst="rect">
            <a:avLst/>
          </a:prstGeom>
        </p:spPr>
        <p:txBody>
          <a:bodyPr wrap="none">
            <a:spAutoFit/>
          </a:bodyPr>
          <a:lstStyle/>
          <a:p>
            <a:r>
              <a:rPr lang="en-US" sz="1400" dirty="0" smtClean="0"/>
              <a:t>Project “Welcome to the business land“, </a:t>
            </a:r>
          </a:p>
          <a:p>
            <a:pPr algn="ctr"/>
            <a:r>
              <a:rPr lang="en-US" sz="1400" dirty="0" smtClean="0"/>
              <a:t>LT-PL-2S-190</a:t>
            </a:r>
            <a:endParaRPr lang="en-US" sz="1400" dirty="0"/>
          </a:p>
        </p:txBody>
      </p:sp>
    </p:spTree>
    <p:extLst>
      <p:ext uri="{BB962C8B-B14F-4D97-AF65-F5344CB8AC3E}">
        <p14:creationId xmlns:p14="http://schemas.microsoft.com/office/powerpoint/2010/main" xmlns="" val="3025489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err="1" smtClean="0"/>
              <a:t>Accessibility</a:t>
            </a:r>
            <a:r>
              <a:rPr lang="lt-LT" dirty="0" smtClean="0"/>
              <a:t> - </a:t>
            </a:r>
            <a:r>
              <a:rPr lang="lt-LT" dirty="0" err="1" smtClean="0"/>
              <a:t>Infrastructure</a:t>
            </a:r>
            <a:endParaRPr lang="lt-LT" dirty="0"/>
          </a:p>
        </p:txBody>
      </p:sp>
      <p:sp>
        <p:nvSpPr>
          <p:cNvPr id="3" name="Content Placeholder 2"/>
          <p:cNvSpPr>
            <a:spLocks noGrp="1"/>
          </p:cNvSpPr>
          <p:nvPr>
            <p:ph idx="1"/>
          </p:nvPr>
        </p:nvSpPr>
        <p:spPr/>
        <p:txBody>
          <a:bodyPr>
            <a:normAutofit/>
          </a:bodyPr>
          <a:lstStyle/>
          <a:p>
            <a:r>
              <a:rPr lang="en-US" sz="2400" dirty="0" smtClean="0"/>
              <a:t>Lithuania </a:t>
            </a:r>
            <a:r>
              <a:rPr lang="en-US" sz="2400" dirty="0"/>
              <a:t>is situated at the </a:t>
            </a:r>
            <a:r>
              <a:rPr lang="en-US" sz="2400" dirty="0" smtClean="0"/>
              <a:t>heart</a:t>
            </a:r>
            <a:r>
              <a:rPr lang="lt-LT" sz="2400" dirty="0" smtClean="0"/>
              <a:t> </a:t>
            </a:r>
            <a:r>
              <a:rPr lang="en-US" sz="2400" dirty="0" smtClean="0"/>
              <a:t>of </a:t>
            </a:r>
            <a:r>
              <a:rPr lang="en-US" sz="2400" dirty="0"/>
              <a:t>Europe, thus making it easy </a:t>
            </a:r>
            <a:r>
              <a:rPr lang="en-US" sz="2400" dirty="0" smtClean="0"/>
              <a:t>and</a:t>
            </a:r>
            <a:r>
              <a:rPr lang="lt-LT" sz="2400" dirty="0" smtClean="0"/>
              <a:t> </a:t>
            </a:r>
            <a:r>
              <a:rPr lang="en-US" sz="2400" dirty="0" smtClean="0"/>
              <a:t>convenient </a:t>
            </a:r>
            <a:r>
              <a:rPr lang="en-US" sz="2400" dirty="0"/>
              <a:t>to access other </a:t>
            </a:r>
            <a:r>
              <a:rPr lang="en-US" sz="2400" dirty="0" smtClean="0"/>
              <a:t>European</a:t>
            </a:r>
            <a:r>
              <a:rPr lang="lt-LT" sz="2400" dirty="0" smtClean="0"/>
              <a:t> </a:t>
            </a:r>
            <a:r>
              <a:rPr lang="en-US" sz="2400" dirty="0" smtClean="0"/>
              <a:t>cities.</a:t>
            </a:r>
            <a:endParaRPr lang="lt-LT" sz="2400" dirty="0" smtClean="0"/>
          </a:p>
          <a:p>
            <a:r>
              <a:rPr lang="en-US" sz="2400" dirty="0" smtClean="0"/>
              <a:t>There </a:t>
            </a:r>
            <a:r>
              <a:rPr lang="en-US" sz="2400" dirty="0"/>
              <a:t>are four </a:t>
            </a:r>
            <a:r>
              <a:rPr lang="en-US" sz="2400" dirty="0" smtClean="0"/>
              <a:t>international</a:t>
            </a:r>
            <a:r>
              <a:rPr lang="lt-LT" sz="2400" dirty="0" smtClean="0"/>
              <a:t> </a:t>
            </a:r>
            <a:r>
              <a:rPr lang="en-US" sz="2400" dirty="0" smtClean="0"/>
              <a:t>airports </a:t>
            </a:r>
            <a:r>
              <a:rPr lang="en-US" sz="2400" dirty="0"/>
              <a:t>in Lithuania, which offer </a:t>
            </a:r>
            <a:r>
              <a:rPr lang="en-US" sz="2400" dirty="0" smtClean="0"/>
              <a:t>direct</a:t>
            </a:r>
            <a:r>
              <a:rPr lang="lt-LT" sz="2400" dirty="0" smtClean="0"/>
              <a:t> </a:t>
            </a:r>
            <a:r>
              <a:rPr lang="en-US" sz="2400" dirty="0" smtClean="0"/>
              <a:t>flights </a:t>
            </a:r>
            <a:r>
              <a:rPr lang="en-US" sz="2400" dirty="0"/>
              <a:t>of up to three hours to </a:t>
            </a:r>
            <a:r>
              <a:rPr lang="en-US" sz="2400" dirty="0" smtClean="0"/>
              <a:t>the</a:t>
            </a:r>
            <a:r>
              <a:rPr lang="lt-LT" sz="2400" dirty="0" smtClean="0"/>
              <a:t> </a:t>
            </a:r>
            <a:r>
              <a:rPr lang="en-US" sz="2400" dirty="0" smtClean="0"/>
              <a:t>main </a:t>
            </a:r>
            <a:r>
              <a:rPr lang="en-US" sz="2400" dirty="0"/>
              <a:t>business destinations. </a:t>
            </a:r>
            <a:endParaRPr lang="lt-LT" sz="2400" dirty="0" smtClean="0"/>
          </a:p>
          <a:p>
            <a:r>
              <a:rPr lang="en-US" sz="2400" dirty="0" smtClean="0"/>
              <a:t>The road</a:t>
            </a:r>
            <a:r>
              <a:rPr lang="lt-LT" sz="2400" dirty="0" smtClean="0"/>
              <a:t> </a:t>
            </a:r>
            <a:r>
              <a:rPr lang="en-US" sz="2400" dirty="0" smtClean="0"/>
              <a:t>network </a:t>
            </a:r>
            <a:r>
              <a:rPr lang="en-US" sz="2400" dirty="0"/>
              <a:t>of Lithuania is also well </a:t>
            </a:r>
            <a:r>
              <a:rPr lang="en-US" sz="2400" dirty="0" smtClean="0"/>
              <a:t>developed.</a:t>
            </a:r>
            <a:r>
              <a:rPr lang="lt-LT" sz="2400" dirty="0" smtClean="0"/>
              <a:t> </a:t>
            </a:r>
            <a:r>
              <a:rPr lang="en-US" sz="2400" dirty="0" smtClean="0"/>
              <a:t>Lithuania </a:t>
            </a:r>
            <a:r>
              <a:rPr lang="en-US" sz="2400" dirty="0"/>
              <a:t>has more than </a:t>
            </a:r>
            <a:r>
              <a:rPr lang="en-US" sz="2400" dirty="0" smtClean="0"/>
              <a:t>71</a:t>
            </a:r>
            <a:r>
              <a:rPr lang="lt-LT" sz="2400" dirty="0" smtClean="0"/>
              <a:t> </a:t>
            </a:r>
            <a:r>
              <a:rPr lang="en-US" sz="2400" dirty="0" smtClean="0"/>
              <a:t>thousand </a:t>
            </a:r>
            <a:r>
              <a:rPr lang="en-US" sz="2400" dirty="0" err="1"/>
              <a:t>kilometres</a:t>
            </a:r>
            <a:r>
              <a:rPr lang="en-US" sz="2400" dirty="0"/>
              <a:t> of roads </a:t>
            </a:r>
            <a:r>
              <a:rPr lang="en-US" sz="2400" dirty="0" smtClean="0"/>
              <a:t>whereof</a:t>
            </a:r>
            <a:r>
              <a:rPr lang="lt-LT" sz="2400" dirty="0" smtClean="0"/>
              <a:t> 91</a:t>
            </a:r>
            <a:r>
              <a:rPr lang="lt-LT" sz="2400" dirty="0"/>
              <a:t>% are </a:t>
            </a:r>
            <a:r>
              <a:rPr lang="lt-LT" sz="2400" dirty="0" err="1"/>
              <a:t>paved</a:t>
            </a:r>
            <a:r>
              <a:rPr lang="lt-LT" sz="2400" dirty="0"/>
              <a:t> </a:t>
            </a:r>
            <a:r>
              <a:rPr lang="lt-LT" sz="2400" dirty="0" err="1"/>
              <a:t>roads</a:t>
            </a:r>
            <a:r>
              <a:rPr lang="lt-LT" sz="2400" dirty="0"/>
              <a:t>.</a:t>
            </a:r>
          </a:p>
        </p:txBody>
      </p:sp>
    </p:spTree>
    <p:extLst>
      <p:ext uri="{BB962C8B-B14F-4D97-AF65-F5344CB8AC3E}">
        <p14:creationId xmlns:p14="http://schemas.microsoft.com/office/powerpoint/2010/main" xmlns="" val="210679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985421" y="2036593"/>
            <a:ext cx="8330308" cy="3233540"/>
          </a:xfrm>
        </p:spPr>
      </p:pic>
    </p:spTree>
    <p:extLst>
      <p:ext uri="{BB962C8B-B14F-4D97-AF65-F5344CB8AC3E}">
        <p14:creationId xmlns:p14="http://schemas.microsoft.com/office/powerpoint/2010/main" xmlns="" val="2069458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err="1" smtClean="0"/>
              <a:t>New</a:t>
            </a:r>
            <a:r>
              <a:rPr lang="lt-LT" dirty="0" smtClean="0"/>
              <a:t> </a:t>
            </a:r>
            <a:r>
              <a:rPr lang="lt-LT" dirty="0" err="1" smtClean="0"/>
              <a:t>economic</a:t>
            </a:r>
            <a:r>
              <a:rPr lang="lt-LT" dirty="0" smtClean="0"/>
              <a:t> </a:t>
            </a:r>
            <a:r>
              <a:rPr lang="lt-LT" dirty="0" err="1" smtClean="0"/>
              <a:t>entities</a:t>
            </a:r>
            <a:r>
              <a:rPr lang="lt-LT" dirty="0" smtClean="0"/>
              <a:t> </a:t>
            </a:r>
            <a:r>
              <a:rPr lang="lt-LT" dirty="0" err="1" smtClean="0"/>
              <a:t>registered</a:t>
            </a:r>
            <a:endParaRPr lang="lt-LT" dirty="0"/>
          </a:p>
        </p:txBody>
      </p:sp>
      <p:sp>
        <p:nvSpPr>
          <p:cNvPr id="3" name="Content Placeholder 2"/>
          <p:cNvSpPr>
            <a:spLocks noGrp="1"/>
          </p:cNvSpPr>
          <p:nvPr>
            <p:ph idx="1"/>
          </p:nvPr>
        </p:nvSpPr>
        <p:spPr>
          <a:xfrm>
            <a:off x="465783" y="2013035"/>
            <a:ext cx="5118271" cy="4030980"/>
          </a:xfrm>
        </p:spPr>
        <p:txBody>
          <a:bodyPr>
            <a:normAutofit fontScale="85000" lnSpcReduction="10000"/>
          </a:bodyPr>
          <a:lstStyle/>
          <a:p>
            <a:pPr algn="just"/>
            <a:r>
              <a:rPr lang="en-US" dirty="0"/>
              <a:t>As of 1 January 2018, there were 104 117 economic entities in operation in Lithuania (46 per cent of all economic entities registered in the Register of Legal Persons). Over the year, the number of economic entities in operation remained almost unchanged</a:t>
            </a:r>
            <a:r>
              <a:rPr lang="en-US" dirty="0" smtClean="0"/>
              <a:t>.</a:t>
            </a:r>
            <a:endParaRPr lang="en-US" dirty="0"/>
          </a:p>
          <a:p>
            <a:pPr algn="just"/>
            <a:r>
              <a:rPr lang="en-US" dirty="0"/>
              <a:t>Almost a quarter (23.8 per cent) of economic entities were engaged in wholesale or retail trade, repair of motor vehicles and motorcycles. Over 80 per cent of economic entities in operation had less than 10 employees; such economic entities employed 17.9 per cent of all the persons employed in the country</a:t>
            </a:r>
            <a:r>
              <a:rPr lang="en-US" dirty="0" smtClean="0"/>
              <a:t>.</a:t>
            </a:r>
            <a:endParaRPr lang="en-US" dirty="0"/>
          </a:p>
          <a:p>
            <a:pPr algn="just"/>
            <a:r>
              <a:rPr lang="en-US" dirty="0"/>
              <a:t>The average annual income of most of the economic entities operating in the country does not exceed EUR 0.3 million. Meanwhile, economic entities earning more than EUR 40 million a year make up 0.2 per cent</a:t>
            </a:r>
            <a:r>
              <a:rPr lang="en-US" dirty="0" smtClean="0"/>
              <a:t>.</a:t>
            </a:r>
            <a:endParaRPr lang="en-US" dirty="0"/>
          </a:p>
          <a:p>
            <a:pPr algn="just"/>
            <a:r>
              <a:rPr lang="en-US" dirty="0"/>
              <a:t>In 2017, 11 345 new economic entities were registered in Lithuania, unregistered – 4674</a:t>
            </a:r>
            <a:r>
              <a:rPr lang="en-US" dirty="0" smtClean="0"/>
              <a:t>.</a:t>
            </a:r>
            <a:endParaRPr lang="en-US" dirty="0"/>
          </a:p>
        </p:txBody>
      </p:sp>
      <p:pic>
        <p:nvPicPr>
          <p:cNvPr id="4" name="Picture 3" descr="E:\Ineta\PVC 2014 ikelta20170502\INTERREG\LT-PL 2018\nauju im sk.jpg"/>
          <p:cNvPicPr/>
          <p:nvPr/>
        </p:nvPicPr>
        <p:blipFill>
          <a:blip r:embed="rId2">
            <a:extLst>
              <a:ext uri="{28A0092B-C50C-407E-A947-70E740481C1C}">
                <a14:useLocalDpi xmlns:a14="http://schemas.microsoft.com/office/drawing/2010/main" xmlns="" val="0"/>
              </a:ext>
            </a:extLst>
          </a:blip>
          <a:srcRect/>
          <a:stretch>
            <a:fillRect/>
          </a:stretch>
        </p:blipFill>
        <p:spPr bwMode="auto">
          <a:xfrm>
            <a:off x="5797118" y="1811046"/>
            <a:ext cx="5965795" cy="4758430"/>
          </a:xfrm>
          <a:prstGeom prst="rect">
            <a:avLst/>
          </a:prstGeom>
          <a:noFill/>
          <a:ln>
            <a:noFill/>
          </a:ln>
        </p:spPr>
      </p:pic>
    </p:spTree>
    <p:extLst>
      <p:ext uri="{BB962C8B-B14F-4D97-AF65-F5344CB8AC3E}">
        <p14:creationId xmlns:p14="http://schemas.microsoft.com/office/powerpoint/2010/main" xmlns="" val="3742869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of bankruptcy processes completed </a:t>
            </a:r>
            <a:endParaRPr lang="lt-LT"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472878790"/>
              </p:ext>
            </p:extLst>
          </p:nvPr>
        </p:nvGraphicFramePr>
        <p:xfrm>
          <a:off x="3687928" y="1865993"/>
          <a:ext cx="8110494" cy="4174381"/>
        </p:xfrm>
        <a:graphic>
          <a:graphicData uri="http://schemas.openxmlformats.org/drawingml/2006/table">
            <a:tbl>
              <a:tblPr>
                <a:tableStyleId>{5C22544A-7EE6-4342-B048-85BDC9FD1C3A}</a:tableStyleId>
              </a:tblPr>
              <a:tblGrid>
                <a:gridCol w="1351749"/>
                <a:gridCol w="1351749"/>
                <a:gridCol w="1351749"/>
                <a:gridCol w="1351749"/>
                <a:gridCol w="1351749"/>
                <a:gridCol w="1351749"/>
              </a:tblGrid>
              <a:tr h="297616">
                <a:tc rowSpan="2">
                  <a:txBody>
                    <a:bodyPr/>
                    <a:lstStyle/>
                    <a:p>
                      <a:pPr algn="ctr" fontAlgn="t"/>
                      <a:r>
                        <a:rPr lang="lt-LT" sz="1400" u="none" strike="noStrike">
                          <a:effectLst/>
                        </a:rPr>
                        <a:t> </a:t>
                      </a:r>
                      <a:endParaRPr lang="lt-LT" sz="1400" b="1" i="0" u="none" strike="noStrike">
                        <a:solidFill>
                          <a:srgbClr val="1C1C1C"/>
                        </a:solidFill>
                        <a:effectLst/>
                        <a:latin typeface="SegoeUI"/>
                      </a:endParaRPr>
                    </a:p>
                  </a:txBody>
                  <a:tcPr marL="7620" marR="7620" marT="7620" marB="0"/>
                </a:tc>
                <a:tc gridSpan="5">
                  <a:txBody>
                    <a:bodyPr/>
                    <a:lstStyle/>
                    <a:p>
                      <a:pPr algn="ctr" fontAlgn="ctr"/>
                      <a:r>
                        <a:rPr lang="en-US" sz="1400" u="none" strike="noStrike">
                          <a:effectLst/>
                        </a:rPr>
                        <a:t>Number of bankruptcy processes completed during the corresponding year | number</a:t>
                      </a:r>
                      <a:endParaRPr lang="en-US" sz="1400" b="0" i="0" u="none" strike="noStrike">
                        <a:solidFill>
                          <a:srgbClr val="656565"/>
                        </a:solidFill>
                        <a:effectLst/>
                        <a:latin typeface="SegoeUI"/>
                      </a:endParaRPr>
                    </a:p>
                  </a:txBody>
                  <a:tcPr marL="7620" marR="7620" marT="7620" marB="0" anchor="ct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r>
              <a:tr h="297616">
                <a:tc vMerge="1">
                  <a:txBody>
                    <a:bodyPr/>
                    <a:lstStyle/>
                    <a:p>
                      <a:endParaRPr lang="lt-LT"/>
                    </a:p>
                  </a:txBody>
                  <a:tcPr/>
                </a:tc>
                <a:tc>
                  <a:txBody>
                    <a:bodyPr/>
                    <a:lstStyle/>
                    <a:p>
                      <a:pPr algn="ctr" fontAlgn="ctr"/>
                      <a:r>
                        <a:rPr lang="lt-LT" sz="1400" u="none" strike="noStrike">
                          <a:effectLst/>
                        </a:rPr>
                        <a:t>2013</a:t>
                      </a:r>
                      <a:endParaRPr lang="lt-LT" sz="1400" b="0" i="0" u="none" strike="noStrike">
                        <a:solidFill>
                          <a:srgbClr val="656565"/>
                        </a:solidFill>
                        <a:effectLst/>
                        <a:latin typeface="SegoeUI"/>
                      </a:endParaRPr>
                    </a:p>
                  </a:txBody>
                  <a:tcPr marL="7620" marR="7620" marT="7620" marB="0" anchor="ctr"/>
                </a:tc>
                <a:tc>
                  <a:txBody>
                    <a:bodyPr/>
                    <a:lstStyle/>
                    <a:p>
                      <a:pPr algn="ctr" fontAlgn="ctr"/>
                      <a:r>
                        <a:rPr lang="lt-LT" sz="1400" u="none" strike="noStrike">
                          <a:effectLst/>
                        </a:rPr>
                        <a:t>2014</a:t>
                      </a:r>
                      <a:endParaRPr lang="lt-LT" sz="1400" b="0" i="0" u="none" strike="noStrike">
                        <a:solidFill>
                          <a:srgbClr val="656565"/>
                        </a:solidFill>
                        <a:effectLst/>
                        <a:latin typeface="SegoeUI"/>
                      </a:endParaRPr>
                    </a:p>
                  </a:txBody>
                  <a:tcPr marL="7620" marR="7620" marT="7620" marB="0" anchor="ctr"/>
                </a:tc>
                <a:tc>
                  <a:txBody>
                    <a:bodyPr/>
                    <a:lstStyle/>
                    <a:p>
                      <a:pPr algn="ctr" fontAlgn="ctr"/>
                      <a:r>
                        <a:rPr lang="lt-LT" sz="1400" u="none" strike="noStrike">
                          <a:effectLst/>
                        </a:rPr>
                        <a:t>2015</a:t>
                      </a:r>
                      <a:endParaRPr lang="lt-LT" sz="1400" b="0" i="0" u="none" strike="noStrike">
                        <a:solidFill>
                          <a:srgbClr val="656565"/>
                        </a:solidFill>
                        <a:effectLst/>
                        <a:latin typeface="SegoeUI"/>
                      </a:endParaRPr>
                    </a:p>
                  </a:txBody>
                  <a:tcPr marL="7620" marR="7620" marT="7620" marB="0" anchor="ctr"/>
                </a:tc>
                <a:tc>
                  <a:txBody>
                    <a:bodyPr/>
                    <a:lstStyle/>
                    <a:p>
                      <a:pPr algn="ctr" fontAlgn="ctr"/>
                      <a:r>
                        <a:rPr lang="lt-LT" sz="1400" u="none" strike="noStrike">
                          <a:effectLst/>
                        </a:rPr>
                        <a:t>2016</a:t>
                      </a:r>
                      <a:endParaRPr lang="lt-LT" sz="1400" b="0" i="0" u="none" strike="noStrike">
                        <a:solidFill>
                          <a:srgbClr val="656565"/>
                        </a:solidFill>
                        <a:effectLst/>
                        <a:latin typeface="SegoeUI"/>
                      </a:endParaRPr>
                    </a:p>
                  </a:txBody>
                  <a:tcPr marL="7620" marR="7620" marT="7620" marB="0" anchor="ctr"/>
                </a:tc>
                <a:tc>
                  <a:txBody>
                    <a:bodyPr/>
                    <a:lstStyle/>
                    <a:p>
                      <a:pPr algn="ctr" fontAlgn="ctr"/>
                      <a:r>
                        <a:rPr lang="lt-LT" sz="1400" u="none" strike="noStrike">
                          <a:effectLst/>
                        </a:rPr>
                        <a:t>2017</a:t>
                      </a:r>
                      <a:endParaRPr lang="lt-LT" sz="1400" b="0" i="0" u="none" strike="noStrike">
                        <a:solidFill>
                          <a:srgbClr val="656565"/>
                        </a:solidFill>
                        <a:effectLst/>
                        <a:latin typeface="SegoeUI"/>
                      </a:endParaRPr>
                    </a:p>
                  </a:txBody>
                  <a:tcPr marL="7620" marR="7620" marT="7620" marB="0" anchor="ctr"/>
                </a:tc>
              </a:tr>
              <a:tr h="466265">
                <a:tc>
                  <a:txBody>
                    <a:bodyPr/>
                    <a:lstStyle/>
                    <a:p>
                      <a:pPr algn="l" fontAlgn="ctr"/>
                      <a:r>
                        <a:rPr lang="lt-LT" sz="1400" u="none" strike="noStrike">
                          <a:effectLst/>
                        </a:rPr>
                        <a:t>Republic of Lithuania</a:t>
                      </a:r>
                      <a:endParaRPr lang="lt-LT" sz="1400" b="0" i="0" u="none" strike="noStrike">
                        <a:solidFill>
                          <a:srgbClr val="656565"/>
                        </a:solidFill>
                        <a:effectLst/>
                        <a:latin typeface="SegoeUI"/>
                      </a:endParaRPr>
                    </a:p>
                  </a:txBody>
                  <a:tcPr marL="7620" marR="7620" marT="7620" marB="0" anchor="ctr"/>
                </a:tc>
                <a:tc>
                  <a:txBody>
                    <a:bodyPr/>
                    <a:lstStyle/>
                    <a:p>
                      <a:pPr algn="r" fontAlgn="ctr"/>
                      <a:r>
                        <a:rPr lang="lt-LT" sz="1400" u="none" strike="noStrike">
                          <a:effectLst/>
                        </a:rPr>
                        <a:t>1450</a:t>
                      </a:r>
                      <a:endParaRPr lang="lt-LT" sz="1400" b="0" i="0" u="none" strike="noStrike">
                        <a:solidFill>
                          <a:srgbClr val="1C1C1C"/>
                        </a:solidFill>
                        <a:effectLst/>
                        <a:latin typeface="SegoeUI"/>
                      </a:endParaRPr>
                    </a:p>
                  </a:txBody>
                  <a:tcPr marL="7620" marR="7620" marT="7620" marB="0" anchor="ctr"/>
                </a:tc>
                <a:tc>
                  <a:txBody>
                    <a:bodyPr/>
                    <a:lstStyle/>
                    <a:p>
                      <a:pPr algn="r" fontAlgn="ctr"/>
                      <a:r>
                        <a:rPr lang="lt-LT" sz="1400" u="none" strike="noStrike">
                          <a:effectLst/>
                        </a:rPr>
                        <a:t>1607</a:t>
                      </a:r>
                      <a:endParaRPr lang="lt-LT" sz="1400" b="0" i="0" u="none" strike="noStrike">
                        <a:solidFill>
                          <a:srgbClr val="1C1C1C"/>
                        </a:solidFill>
                        <a:effectLst/>
                        <a:latin typeface="SegoeUI"/>
                      </a:endParaRPr>
                    </a:p>
                  </a:txBody>
                  <a:tcPr marL="7620" marR="7620" marT="7620" marB="0" anchor="ctr"/>
                </a:tc>
                <a:tc>
                  <a:txBody>
                    <a:bodyPr/>
                    <a:lstStyle/>
                    <a:p>
                      <a:pPr algn="r" fontAlgn="ctr"/>
                      <a:r>
                        <a:rPr lang="lt-LT" sz="1400" u="none" strike="noStrike">
                          <a:effectLst/>
                        </a:rPr>
                        <a:t>1858</a:t>
                      </a:r>
                      <a:endParaRPr lang="lt-LT" sz="1400" b="0" i="0" u="none" strike="noStrike">
                        <a:solidFill>
                          <a:srgbClr val="1C1C1C"/>
                        </a:solidFill>
                        <a:effectLst/>
                        <a:latin typeface="SegoeUI"/>
                      </a:endParaRPr>
                    </a:p>
                  </a:txBody>
                  <a:tcPr marL="7620" marR="7620" marT="7620" marB="0" anchor="ctr"/>
                </a:tc>
                <a:tc>
                  <a:txBody>
                    <a:bodyPr/>
                    <a:lstStyle/>
                    <a:p>
                      <a:pPr algn="r" fontAlgn="ctr"/>
                      <a:r>
                        <a:rPr lang="lt-LT" sz="1400" u="none" strike="noStrike">
                          <a:effectLst/>
                        </a:rPr>
                        <a:t>2203</a:t>
                      </a:r>
                      <a:endParaRPr lang="lt-LT" sz="1400" b="0" i="0" u="none" strike="noStrike">
                        <a:solidFill>
                          <a:srgbClr val="1C1C1C"/>
                        </a:solidFill>
                        <a:effectLst/>
                        <a:latin typeface="SegoeUI"/>
                      </a:endParaRPr>
                    </a:p>
                  </a:txBody>
                  <a:tcPr marL="7620" marR="7620" marT="7620" marB="0" anchor="ctr"/>
                </a:tc>
                <a:tc>
                  <a:txBody>
                    <a:bodyPr/>
                    <a:lstStyle/>
                    <a:p>
                      <a:pPr algn="r" fontAlgn="ctr"/>
                      <a:r>
                        <a:rPr lang="lt-LT" sz="1400" u="none" strike="noStrike">
                          <a:effectLst/>
                        </a:rPr>
                        <a:t>2869</a:t>
                      </a:r>
                      <a:endParaRPr lang="lt-LT" sz="1400" b="0" i="0" u="none" strike="noStrike">
                        <a:solidFill>
                          <a:srgbClr val="1C1C1C"/>
                        </a:solidFill>
                        <a:effectLst/>
                        <a:latin typeface="SegoeUI"/>
                      </a:endParaRPr>
                    </a:p>
                  </a:txBody>
                  <a:tcPr marL="7620" marR="7620" marT="7620" marB="0" anchor="ctr"/>
                </a:tc>
              </a:tr>
              <a:tr h="297616">
                <a:tc>
                  <a:txBody>
                    <a:bodyPr/>
                    <a:lstStyle/>
                    <a:p>
                      <a:pPr algn="l" fontAlgn="ctr"/>
                      <a:r>
                        <a:rPr lang="lt-LT" sz="1400" u="none" strike="noStrike">
                          <a:effectLst/>
                        </a:rPr>
                        <a:t>Vilnius county</a:t>
                      </a:r>
                      <a:endParaRPr lang="lt-LT" sz="1400" b="0" i="0" u="none" strike="noStrike">
                        <a:solidFill>
                          <a:srgbClr val="656565"/>
                        </a:solidFill>
                        <a:effectLst/>
                        <a:latin typeface="SegoeUI"/>
                      </a:endParaRPr>
                    </a:p>
                  </a:txBody>
                  <a:tcPr marL="7620" marR="7620" marT="7620" marB="0" anchor="ctr"/>
                </a:tc>
                <a:tc>
                  <a:txBody>
                    <a:bodyPr/>
                    <a:lstStyle/>
                    <a:p>
                      <a:pPr algn="r" fontAlgn="ctr"/>
                      <a:r>
                        <a:rPr lang="lt-LT" sz="1400" u="none" strike="noStrike">
                          <a:effectLst/>
                        </a:rPr>
                        <a:t>556</a:t>
                      </a:r>
                      <a:endParaRPr lang="lt-LT" sz="1400" b="0" i="0" u="none" strike="noStrike">
                        <a:solidFill>
                          <a:srgbClr val="1C1C1C"/>
                        </a:solidFill>
                        <a:effectLst/>
                        <a:latin typeface="SegoeUI"/>
                      </a:endParaRPr>
                    </a:p>
                  </a:txBody>
                  <a:tcPr marL="7620" marR="7620" marT="7620" marB="0" anchor="ctr"/>
                </a:tc>
                <a:tc>
                  <a:txBody>
                    <a:bodyPr/>
                    <a:lstStyle/>
                    <a:p>
                      <a:pPr algn="r" fontAlgn="ctr"/>
                      <a:r>
                        <a:rPr lang="lt-LT" sz="1400" u="none" strike="noStrike">
                          <a:effectLst/>
                        </a:rPr>
                        <a:t>634</a:t>
                      </a:r>
                      <a:endParaRPr lang="lt-LT" sz="1400" b="0" i="0" u="none" strike="noStrike">
                        <a:solidFill>
                          <a:srgbClr val="1C1C1C"/>
                        </a:solidFill>
                        <a:effectLst/>
                        <a:latin typeface="SegoeUI"/>
                      </a:endParaRPr>
                    </a:p>
                  </a:txBody>
                  <a:tcPr marL="7620" marR="7620" marT="7620" marB="0" anchor="ctr"/>
                </a:tc>
                <a:tc>
                  <a:txBody>
                    <a:bodyPr/>
                    <a:lstStyle/>
                    <a:p>
                      <a:pPr algn="r" fontAlgn="ctr"/>
                      <a:r>
                        <a:rPr lang="lt-LT" sz="1400" u="none" strike="noStrike">
                          <a:effectLst/>
                        </a:rPr>
                        <a:t>758</a:t>
                      </a:r>
                      <a:endParaRPr lang="lt-LT" sz="1400" b="0" i="0" u="none" strike="noStrike">
                        <a:solidFill>
                          <a:srgbClr val="1C1C1C"/>
                        </a:solidFill>
                        <a:effectLst/>
                        <a:latin typeface="SegoeUI"/>
                      </a:endParaRPr>
                    </a:p>
                  </a:txBody>
                  <a:tcPr marL="7620" marR="7620" marT="7620" marB="0" anchor="ctr"/>
                </a:tc>
                <a:tc>
                  <a:txBody>
                    <a:bodyPr/>
                    <a:lstStyle/>
                    <a:p>
                      <a:pPr algn="r" fontAlgn="ctr"/>
                      <a:r>
                        <a:rPr lang="lt-LT" sz="1400" u="none" strike="noStrike">
                          <a:effectLst/>
                        </a:rPr>
                        <a:t>1010</a:t>
                      </a:r>
                      <a:endParaRPr lang="lt-LT" sz="1400" b="0" i="0" u="none" strike="noStrike">
                        <a:solidFill>
                          <a:srgbClr val="1C1C1C"/>
                        </a:solidFill>
                        <a:effectLst/>
                        <a:latin typeface="SegoeUI"/>
                      </a:endParaRPr>
                    </a:p>
                  </a:txBody>
                  <a:tcPr marL="7620" marR="7620" marT="7620" marB="0" anchor="ctr"/>
                </a:tc>
                <a:tc>
                  <a:txBody>
                    <a:bodyPr/>
                    <a:lstStyle/>
                    <a:p>
                      <a:pPr algn="r" fontAlgn="ctr"/>
                      <a:r>
                        <a:rPr lang="lt-LT" sz="1400" u="none" strike="noStrike">
                          <a:effectLst/>
                        </a:rPr>
                        <a:t>1217</a:t>
                      </a:r>
                      <a:endParaRPr lang="lt-LT" sz="1400" b="0" i="0" u="none" strike="noStrike">
                        <a:solidFill>
                          <a:srgbClr val="1C1C1C"/>
                        </a:solidFill>
                        <a:effectLst/>
                        <a:latin typeface="SegoeUI"/>
                      </a:endParaRPr>
                    </a:p>
                  </a:txBody>
                  <a:tcPr marL="7620" marR="7620" marT="7620" marB="0" anchor="ctr"/>
                </a:tc>
              </a:tr>
              <a:tr h="297616">
                <a:tc>
                  <a:txBody>
                    <a:bodyPr/>
                    <a:lstStyle/>
                    <a:p>
                      <a:pPr algn="l" fontAlgn="ctr"/>
                      <a:r>
                        <a:rPr lang="lt-LT" sz="1400" u="none" strike="noStrike">
                          <a:effectLst/>
                        </a:rPr>
                        <a:t>Alytus county</a:t>
                      </a:r>
                      <a:endParaRPr lang="lt-LT" sz="1400" b="0" i="0" u="none" strike="noStrike">
                        <a:solidFill>
                          <a:srgbClr val="656565"/>
                        </a:solidFill>
                        <a:effectLst/>
                        <a:latin typeface="SegoeUI"/>
                      </a:endParaRPr>
                    </a:p>
                  </a:txBody>
                  <a:tcPr marL="7620" marR="7620" marT="7620" marB="0" anchor="ctr"/>
                </a:tc>
                <a:tc>
                  <a:txBody>
                    <a:bodyPr/>
                    <a:lstStyle/>
                    <a:p>
                      <a:pPr algn="r" fontAlgn="ctr"/>
                      <a:r>
                        <a:rPr lang="lt-LT" sz="1400" u="none" strike="noStrike">
                          <a:effectLst/>
                        </a:rPr>
                        <a:t>47</a:t>
                      </a:r>
                      <a:endParaRPr lang="lt-LT" sz="1400" b="0" i="0" u="none" strike="noStrike">
                        <a:solidFill>
                          <a:srgbClr val="1C1C1C"/>
                        </a:solidFill>
                        <a:effectLst/>
                        <a:latin typeface="SegoeUI"/>
                      </a:endParaRPr>
                    </a:p>
                  </a:txBody>
                  <a:tcPr marL="7620" marR="7620" marT="7620" marB="0" anchor="ctr"/>
                </a:tc>
                <a:tc>
                  <a:txBody>
                    <a:bodyPr/>
                    <a:lstStyle/>
                    <a:p>
                      <a:pPr algn="r" fontAlgn="ctr"/>
                      <a:r>
                        <a:rPr lang="lt-LT" sz="1400" u="none" strike="noStrike">
                          <a:effectLst/>
                        </a:rPr>
                        <a:t>51</a:t>
                      </a:r>
                      <a:endParaRPr lang="lt-LT" sz="1400" b="0" i="0" u="none" strike="noStrike">
                        <a:solidFill>
                          <a:srgbClr val="1C1C1C"/>
                        </a:solidFill>
                        <a:effectLst/>
                        <a:latin typeface="SegoeUI"/>
                      </a:endParaRPr>
                    </a:p>
                  </a:txBody>
                  <a:tcPr marL="7620" marR="7620" marT="7620" marB="0" anchor="ctr"/>
                </a:tc>
                <a:tc>
                  <a:txBody>
                    <a:bodyPr/>
                    <a:lstStyle/>
                    <a:p>
                      <a:pPr algn="r" fontAlgn="ctr"/>
                      <a:r>
                        <a:rPr lang="lt-LT" sz="1400" u="none" strike="noStrike">
                          <a:effectLst/>
                        </a:rPr>
                        <a:t>51</a:t>
                      </a:r>
                      <a:endParaRPr lang="lt-LT" sz="1400" b="0" i="0" u="none" strike="noStrike">
                        <a:solidFill>
                          <a:srgbClr val="1C1C1C"/>
                        </a:solidFill>
                        <a:effectLst/>
                        <a:latin typeface="SegoeUI"/>
                      </a:endParaRPr>
                    </a:p>
                  </a:txBody>
                  <a:tcPr marL="7620" marR="7620" marT="7620" marB="0" anchor="ctr"/>
                </a:tc>
                <a:tc>
                  <a:txBody>
                    <a:bodyPr/>
                    <a:lstStyle/>
                    <a:p>
                      <a:pPr algn="r" fontAlgn="ctr"/>
                      <a:r>
                        <a:rPr lang="lt-LT" sz="1400" u="none" strike="noStrike">
                          <a:effectLst/>
                        </a:rPr>
                        <a:t>63</a:t>
                      </a:r>
                      <a:endParaRPr lang="lt-LT" sz="1400" b="0" i="0" u="none" strike="noStrike">
                        <a:solidFill>
                          <a:srgbClr val="1C1C1C"/>
                        </a:solidFill>
                        <a:effectLst/>
                        <a:latin typeface="SegoeUI"/>
                      </a:endParaRPr>
                    </a:p>
                  </a:txBody>
                  <a:tcPr marL="7620" marR="7620" marT="7620" marB="0" anchor="ctr"/>
                </a:tc>
                <a:tc>
                  <a:txBody>
                    <a:bodyPr/>
                    <a:lstStyle/>
                    <a:p>
                      <a:pPr algn="r" fontAlgn="ctr"/>
                      <a:r>
                        <a:rPr lang="lt-LT" sz="1400" u="none" strike="noStrike">
                          <a:effectLst/>
                        </a:rPr>
                        <a:t>85</a:t>
                      </a:r>
                      <a:endParaRPr lang="lt-LT" sz="1400" b="0" i="0" u="none" strike="noStrike">
                        <a:solidFill>
                          <a:srgbClr val="1C1C1C"/>
                        </a:solidFill>
                        <a:effectLst/>
                        <a:latin typeface="SegoeUI"/>
                      </a:endParaRPr>
                    </a:p>
                  </a:txBody>
                  <a:tcPr marL="7620" marR="7620" marT="7620" marB="0" anchor="ctr"/>
                </a:tc>
              </a:tr>
              <a:tr h="297616">
                <a:tc>
                  <a:txBody>
                    <a:bodyPr/>
                    <a:lstStyle/>
                    <a:p>
                      <a:pPr algn="l" fontAlgn="ctr"/>
                      <a:r>
                        <a:rPr lang="lt-LT" sz="1400" u="none" strike="noStrike">
                          <a:effectLst/>
                        </a:rPr>
                        <a:t>Kaunas county</a:t>
                      </a:r>
                      <a:endParaRPr lang="lt-LT" sz="1400" b="0" i="0" u="none" strike="noStrike">
                        <a:solidFill>
                          <a:srgbClr val="656565"/>
                        </a:solidFill>
                        <a:effectLst/>
                        <a:latin typeface="SegoeUI"/>
                      </a:endParaRPr>
                    </a:p>
                  </a:txBody>
                  <a:tcPr marL="7620" marR="7620" marT="7620" marB="0" anchor="ctr"/>
                </a:tc>
                <a:tc>
                  <a:txBody>
                    <a:bodyPr/>
                    <a:lstStyle/>
                    <a:p>
                      <a:pPr algn="r" fontAlgn="ctr"/>
                      <a:r>
                        <a:rPr lang="lt-LT" sz="1400" u="none" strike="noStrike">
                          <a:effectLst/>
                        </a:rPr>
                        <a:t>262</a:t>
                      </a:r>
                      <a:endParaRPr lang="lt-LT" sz="1400" b="0" i="0" u="none" strike="noStrike">
                        <a:solidFill>
                          <a:srgbClr val="1C1C1C"/>
                        </a:solidFill>
                        <a:effectLst/>
                        <a:latin typeface="SegoeUI"/>
                      </a:endParaRPr>
                    </a:p>
                  </a:txBody>
                  <a:tcPr marL="7620" marR="7620" marT="7620" marB="0" anchor="ctr"/>
                </a:tc>
                <a:tc>
                  <a:txBody>
                    <a:bodyPr/>
                    <a:lstStyle/>
                    <a:p>
                      <a:pPr algn="r" fontAlgn="ctr"/>
                      <a:r>
                        <a:rPr lang="lt-LT" sz="1400" u="none" strike="noStrike">
                          <a:effectLst/>
                        </a:rPr>
                        <a:t>308</a:t>
                      </a:r>
                      <a:endParaRPr lang="lt-LT" sz="1400" b="0" i="0" u="none" strike="noStrike">
                        <a:solidFill>
                          <a:srgbClr val="1C1C1C"/>
                        </a:solidFill>
                        <a:effectLst/>
                        <a:latin typeface="SegoeUI"/>
                      </a:endParaRPr>
                    </a:p>
                  </a:txBody>
                  <a:tcPr marL="7620" marR="7620" marT="7620" marB="0" anchor="ctr"/>
                </a:tc>
                <a:tc>
                  <a:txBody>
                    <a:bodyPr/>
                    <a:lstStyle/>
                    <a:p>
                      <a:pPr algn="r" fontAlgn="ctr"/>
                      <a:r>
                        <a:rPr lang="lt-LT" sz="1400" u="none" strike="noStrike">
                          <a:effectLst/>
                        </a:rPr>
                        <a:t>354</a:t>
                      </a:r>
                      <a:endParaRPr lang="lt-LT" sz="1400" b="0" i="0" u="none" strike="noStrike">
                        <a:solidFill>
                          <a:srgbClr val="1C1C1C"/>
                        </a:solidFill>
                        <a:effectLst/>
                        <a:latin typeface="SegoeUI"/>
                      </a:endParaRPr>
                    </a:p>
                  </a:txBody>
                  <a:tcPr marL="7620" marR="7620" marT="7620" marB="0" anchor="ctr"/>
                </a:tc>
                <a:tc>
                  <a:txBody>
                    <a:bodyPr/>
                    <a:lstStyle/>
                    <a:p>
                      <a:pPr algn="r" fontAlgn="ctr"/>
                      <a:r>
                        <a:rPr lang="lt-LT" sz="1400" u="none" strike="noStrike">
                          <a:effectLst/>
                        </a:rPr>
                        <a:t>378</a:t>
                      </a:r>
                      <a:endParaRPr lang="lt-LT" sz="1400" b="0" i="0" u="none" strike="noStrike">
                        <a:solidFill>
                          <a:srgbClr val="1C1C1C"/>
                        </a:solidFill>
                        <a:effectLst/>
                        <a:latin typeface="SegoeUI"/>
                      </a:endParaRPr>
                    </a:p>
                  </a:txBody>
                  <a:tcPr marL="7620" marR="7620" marT="7620" marB="0" anchor="ctr"/>
                </a:tc>
                <a:tc>
                  <a:txBody>
                    <a:bodyPr/>
                    <a:lstStyle/>
                    <a:p>
                      <a:pPr algn="r" fontAlgn="ctr"/>
                      <a:r>
                        <a:rPr lang="lt-LT" sz="1400" u="none" strike="noStrike">
                          <a:effectLst/>
                        </a:rPr>
                        <a:t>612</a:t>
                      </a:r>
                      <a:endParaRPr lang="lt-LT" sz="1400" b="0" i="0" u="none" strike="noStrike">
                        <a:solidFill>
                          <a:srgbClr val="1C1C1C"/>
                        </a:solidFill>
                        <a:effectLst/>
                        <a:latin typeface="SegoeUI"/>
                      </a:endParaRPr>
                    </a:p>
                  </a:txBody>
                  <a:tcPr marL="7620" marR="7620" marT="7620" marB="0" anchor="ctr"/>
                </a:tc>
              </a:tr>
              <a:tr h="297616">
                <a:tc>
                  <a:txBody>
                    <a:bodyPr/>
                    <a:lstStyle/>
                    <a:p>
                      <a:pPr algn="l" fontAlgn="ctr"/>
                      <a:r>
                        <a:rPr lang="lt-LT" sz="1400" u="none" strike="noStrike">
                          <a:effectLst/>
                        </a:rPr>
                        <a:t>Klaipėda county</a:t>
                      </a:r>
                      <a:endParaRPr lang="lt-LT" sz="1400" b="0" i="0" u="none" strike="noStrike">
                        <a:solidFill>
                          <a:srgbClr val="656565"/>
                        </a:solidFill>
                        <a:effectLst/>
                        <a:latin typeface="SegoeUI"/>
                      </a:endParaRPr>
                    </a:p>
                  </a:txBody>
                  <a:tcPr marL="7620" marR="7620" marT="7620" marB="0" anchor="ctr"/>
                </a:tc>
                <a:tc>
                  <a:txBody>
                    <a:bodyPr/>
                    <a:lstStyle/>
                    <a:p>
                      <a:pPr algn="r" fontAlgn="ctr"/>
                      <a:r>
                        <a:rPr lang="lt-LT" sz="1400" u="none" strike="noStrike">
                          <a:effectLst/>
                        </a:rPr>
                        <a:t>222</a:t>
                      </a:r>
                      <a:endParaRPr lang="lt-LT" sz="1400" b="0" i="0" u="none" strike="noStrike">
                        <a:solidFill>
                          <a:srgbClr val="1C1C1C"/>
                        </a:solidFill>
                        <a:effectLst/>
                        <a:latin typeface="SegoeUI"/>
                      </a:endParaRPr>
                    </a:p>
                  </a:txBody>
                  <a:tcPr marL="7620" marR="7620" marT="7620" marB="0" anchor="ctr"/>
                </a:tc>
                <a:tc>
                  <a:txBody>
                    <a:bodyPr/>
                    <a:lstStyle/>
                    <a:p>
                      <a:pPr algn="r" fontAlgn="ctr"/>
                      <a:r>
                        <a:rPr lang="lt-LT" sz="1400" u="none" strike="noStrike">
                          <a:effectLst/>
                        </a:rPr>
                        <a:t>235</a:t>
                      </a:r>
                      <a:endParaRPr lang="lt-LT" sz="1400" b="0" i="0" u="none" strike="noStrike">
                        <a:solidFill>
                          <a:srgbClr val="1C1C1C"/>
                        </a:solidFill>
                        <a:effectLst/>
                        <a:latin typeface="SegoeUI"/>
                      </a:endParaRPr>
                    </a:p>
                  </a:txBody>
                  <a:tcPr marL="7620" marR="7620" marT="7620" marB="0" anchor="ctr"/>
                </a:tc>
                <a:tc>
                  <a:txBody>
                    <a:bodyPr/>
                    <a:lstStyle/>
                    <a:p>
                      <a:pPr algn="r" fontAlgn="ctr"/>
                      <a:r>
                        <a:rPr lang="lt-LT" sz="1400" u="none" strike="noStrike">
                          <a:effectLst/>
                        </a:rPr>
                        <a:t>286</a:t>
                      </a:r>
                      <a:endParaRPr lang="lt-LT" sz="1400" b="0" i="0" u="none" strike="noStrike">
                        <a:solidFill>
                          <a:srgbClr val="1C1C1C"/>
                        </a:solidFill>
                        <a:effectLst/>
                        <a:latin typeface="SegoeUI"/>
                      </a:endParaRPr>
                    </a:p>
                  </a:txBody>
                  <a:tcPr marL="7620" marR="7620" marT="7620" marB="0" anchor="ctr"/>
                </a:tc>
                <a:tc>
                  <a:txBody>
                    <a:bodyPr/>
                    <a:lstStyle/>
                    <a:p>
                      <a:pPr algn="r" fontAlgn="ctr"/>
                      <a:r>
                        <a:rPr lang="lt-LT" sz="1400" u="none" strike="noStrike">
                          <a:effectLst/>
                        </a:rPr>
                        <a:t>299</a:t>
                      </a:r>
                      <a:endParaRPr lang="lt-LT" sz="1400" b="0" i="0" u="none" strike="noStrike">
                        <a:solidFill>
                          <a:srgbClr val="1C1C1C"/>
                        </a:solidFill>
                        <a:effectLst/>
                        <a:latin typeface="SegoeUI"/>
                      </a:endParaRPr>
                    </a:p>
                  </a:txBody>
                  <a:tcPr marL="7620" marR="7620" marT="7620" marB="0" anchor="ctr"/>
                </a:tc>
                <a:tc>
                  <a:txBody>
                    <a:bodyPr/>
                    <a:lstStyle/>
                    <a:p>
                      <a:pPr algn="r" fontAlgn="ctr"/>
                      <a:r>
                        <a:rPr lang="lt-LT" sz="1400" u="none" strike="noStrike">
                          <a:effectLst/>
                        </a:rPr>
                        <a:t>372</a:t>
                      </a:r>
                      <a:endParaRPr lang="lt-LT" sz="1400" b="0" i="0" u="none" strike="noStrike">
                        <a:solidFill>
                          <a:srgbClr val="1C1C1C"/>
                        </a:solidFill>
                        <a:effectLst/>
                        <a:latin typeface="SegoeUI"/>
                      </a:endParaRPr>
                    </a:p>
                  </a:txBody>
                  <a:tcPr marL="7620" marR="7620" marT="7620" marB="0" anchor="ctr"/>
                </a:tc>
              </a:tr>
              <a:tr h="297616">
                <a:tc>
                  <a:txBody>
                    <a:bodyPr/>
                    <a:lstStyle/>
                    <a:p>
                      <a:pPr algn="l" fontAlgn="ctr"/>
                      <a:r>
                        <a:rPr lang="lt-LT" sz="1400" u="none" strike="noStrike">
                          <a:effectLst/>
                        </a:rPr>
                        <a:t>Marijampolė county</a:t>
                      </a:r>
                      <a:endParaRPr lang="lt-LT" sz="1400" b="0" i="0" u="none" strike="noStrike">
                        <a:solidFill>
                          <a:srgbClr val="656565"/>
                        </a:solidFill>
                        <a:effectLst/>
                        <a:latin typeface="SegoeUI"/>
                      </a:endParaRPr>
                    </a:p>
                  </a:txBody>
                  <a:tcPr marL="7620" marR="7620" marT="7620" marB="0" anchor="ctr"/>
                </a:tc>
                <a:tc>
                  <a:txBody>
                    <a:bodyPr/>
                    <a:lstStyle/>
                    <a:p>
                      <a:pPr algn="r" fontAlgn="ctr"/>
                      <a:r>
                        <a:rPr lang="lt-LT" sz="1400" u="none" strike="noStrike">
                          <a:effectLst/>
                        </a:rPr>
                        <a:t>39</a:t>
                      </a:r>
                      <a:endParaRPr lang="lt-LT" sz="1400" b="0" i="0" u="none" strike="noStrike">
                        <a:solidFill>
                          <a:srgbClr val="1C1C1C"/>
                        </a:solidFill>
                        <a:effectLst/>
                        <a:latin typeface="SegoeUI"/>
                      </a:endParaRPr>
                    </a:p>
                  </a:txBody>
                  <a:tcPr marL="7620" marR="7620" marT="7620" marB="0" anchor="ctr"/>
                </a:tc>
                <a:tc>
                  <a:txBody>
                    <a:bodyPr/>
                    <a:lstStyle/>
                    <a:p>
                      <a:pPr algn="r" fontAlgn="ctr"/>
                      <a:r>
                        <a:rPr lang="lt-LT" sz="1400" u="none" strike="noStrike">
                          <a:effectLst/>
                        </a:rPr>
                        <a:t>31</a:t>
                      </a:r>
                      <a:endParaRPr lang="lt-LT" sz="1400" b="0" i="0" u="none" strike="noStrike">
                        <a:solidFill>
                          <a:srgbClr val="1C1C1C"/>
                        </a:solidFill>
                        <a:effectLst/>
                        <a:latin typeface="SegoeUI"/>
                      </a:endParaRPr>
                    </a:p>
                  </a:txBody>
                  <a:tcPr marL="7620" marR="7620" marT="7620" marB="0" anchor="ctr"/>
                </a:tc>
                <a:tc>
                  <a:txBody>
                    <a:bodyPr/>
                    <a:lstStyle/>
                    <a:p>
                      <a:pPr algn="r" fontAlgn="ctr"/>
                      <a:r>
                        <a:rPr lang="lt-LT" sz="1400" u="none" strike="noStrike">
                          <a:effectLst/>
                        </a:rPr>
                        <a:t>39</a:t>
                      </a:r>
                      <a:endParaRPr lang="lt-LT" sz="1400" b="0" i="0" u="none" strike="noStrike">
                        <a:solidFill>
                          <a:srgbClr val="1C1C1C"/>
                        </a:solidFill>
                        <a:effectLst/>
                        <a:latin typeface="SegoeUI"/>
                      </a:endParaRPr>
                    </a:p>
                  </a:txBody>
                  <a:tcPr marL="7620" marR="7620" marT="7620" marB="0" anchor="ctr"/>
                </a:tc>
                <a:tc>
                  <a:txBody>
                    <a:bodyPr/>
                    <a:lstStyle/>
                    <a:p>
                      <a:pPr algn="r" fontAlgn="ctr"/>
                      <a:r>
                        <a:rPr lang="lt-LT" sz="1400" u="none" strike="noStrike">
                          <a:effectLst/>
                        </a:rPr>
                        <a:t>65</a:t>
                      </a:r>
                      <a:endParaRPr lang="lt-LT" sz="1400" b="0" i="0" u="none" strike="noStrike">
                        <a:solidFill>
                          <a:srgbClr val="1C1C1C"/>
                        </a:solidFill>
                        <a:effectLst/>
                        <a:latin typeface="SegoeUI"/>
                      </a:endParaRPr>
                    </a:p>
                  </a:txBody>
                  <a:tcPr marL="7620" marR="7620" marT="7620" marB="0" anchor="ctr"/>
                </a:tc>
                <a:tc>
                  <a:txBody>
                    <a:bodyPr/>
                    <a:lstStyle/>
                    <a:p>
                      <a:pPr algn="r" fontAlgn="ctr"/>
                      <a:r>
                        <a:rPr lang="lt-LT" sz="1400" u="none" strike="noStrike">
                          <a:effectLst/>
                        </a:rPr>
                        <a:t>61</a:t>
                      </a:r>
                      <a:endParaRPr lang="lt-LT" sz="1400" b="0" i="0" u="none" strike="noStrike">
                        <a:solidFill>
                          <a:srgbClr val="1C1C1C"/>
                        </a:solidFill>
                        <a:effectLst/>
                        <a:latin typeface="SegoeUI"/>
                      </a:endParaRPr>
                    </a:p>
                  </a:txBody>
                  <a:tcPr marL="7620" marR="7620" marT="7620" marB="0" anchor="ctr"/>
                </a:tc>
              </a:tr>
              <a:tr h="297616">
                <a:tc>
                  <a:txBody>
                    <a:bodyPr/>
                    <a:lstStyle/>
                    <a:p>
                      <a:pPr algn="l" fontAlgn="ctr"/>
                      <a:r>
                        <a:rPr lang="lt-LT" sz="1400" u="none" strike="noStrike">
                          <a:effectLst/>
                        </a:rPr>
                        <a:t>Panevėžys county</a:t>
                      </a:r>
                      <a:endParaRPr lang="lt-LT" sz="1400" b="0" i="0" u="none" strike="noStrike">
                        <a:solidFill>
                          <a:srgbClr val="656565"/>
                        </a:solidFill>
                        <a:effectLst/>
                        <a:latin typeface="SegoeUI"/>
                      </a:endParaRPr>
                    </a:p>
                  </a:txBody>
                  <a:tcPr marL="7620" marR="7620" marT="7620" marB="0" anchor="ctr"/>
                </a:tc>
                <a:tc>
                  <a:txBody>
                    <a:bodyPr/>
                    <a:lstStyle/>
                    <a:p>
                      <a:pPr algn="r" fontAlgn="ctr"/>
                      <a:r>
                        <a:rPr lang="lt-LT" sz="1400" u="none" strike="noStrike">
                          <a:effectLst/>
                        </a:rPr>
                        <a:t>90</a:t>
                      </a:r>
                      <a:endParaRPr lang="lt-LT" sz="1400" b="0" i="0" u="none" strike="noStrike">
                        <a:solidFill>
                          <a:srgbClr val="1C1C1C"/>
                        </a:solidFill>
                        <a:effectLst/>
                        <a:latin typeface="SegoeUI"/>
                      </a:endParaRPr>
                    </a:p>
                  </a:txBody>
                  <a:tcPr marL="7620" marR="7620" marT="7620" marB="0" anchor="ctr"/>
                </a:tc>
                <a:tc>
                  <a:txBody>
                    <a:bodyPr/>
                    <a:lstStyle/>
                    <a:p>
                      <a:pPr algn="r" fontAlgn="ctr"/>
                      <a:r>
                        <a:rPr lang="lt-LT" sz="1400" u="none" strike="noStrike">
                          <a:effectLst/>
                        </a:rPr>
                        <a:t>84</a:t>
                      </a:r>
                      <a:endParaRPr lang="lt-LT" sz="1400" b="0" i="0" u="none" strike="noStrike">
                        <a:solidFill>
                          <a:srgbClr val="1C1C1C"/>
                        </a:solidFill>
                        <a:effectLst/>
                        <a:latin typeface="SegoeUI"/>
                      </a:endParaRPr>
                    </a:p>
                  </a:txBody>
                  <a:tcPr marL="7620" marR="7620" marT="7620" marB="0" anchor="ctr"/>
                </a:tc>
                <a:tc>
                  <a:txBody>
                    <a:bodyPr/>
                    <a:lstStyle/>
                    <a:p>
                      <a:pPr algn="r" fontAlgn="ctr"/>
                      <a:r>
                        <a:rPr lang="lt-LT" sz="1400" u="none" strike="noStrike">
                          <a:effectLst/>
                        </a:rPr>
                        <a:t>90</a:t>
                      </a:r>
                      <a:endParaRPr lang="lt-LT" sz="1400" b="0" i="0" u="none" strike="noStrike">
                        <a:solidFill>
                          <a:srgbClr val="1C1C1C"/>
                        </a:solidFill>
                        <a:effectLst/>
                        <a:latin typeface="SegoeUI"/>
                      </a:endParaRPr>
                    </a:p>
                  </a:txBody>
                  <a:tcPr marL="7620" marR="7620" marT="7620" marB="0" anchor="ctr"/>
                </a:tc>
                <a:tc>
                  <a:txBody>
                    <a:bodyPr/>
                    <a:lstStyle/>
                    <a:p>
                      <a:pPr algn="r" fontAlgn="ctr"/>
                      <a:r>
                        <a:rPr lang="lt-LT" sz="1400" u="none" strike="noStrike">
                          <a:effectLst/>
                        </a:rPr>
                        <a:t>105</a:t>
                      </a:r>
                      <a:endParaRPr lang="lt-LT" sz="1400" b="0" i="0" u="none" strike="noStrike">
                        <a:solidFill>
                          <a:srgbClr val="1C1C1C"/>
                        </a:solidFill>
                        <a:effectLst/>
                        <a:latin typeface="SegoeUI"/>
                      </a:endParaRPr>
                    </a:p>
                  </a:txBody>
                  <a:tcPr marL="7620" marR="7620" marT="7620" marB="0" anchor="ctr"/>
                </a:tc>
                <a:tc>
                  <a:txBody>
                    <a:bodyPr/>
                    <a:lstStyle/>
                    <a:p>
                      <a:pPr algn="r" fontAlgn="ctr"/>
                      <a:r>
                        <a:rPr lang="lt-LT" sz="1400" u="none" strike="noStrike">
                          <a:effectLst/>
                        </a:rPr>
                        <a:t>146</a:t>
                      </a:r>
                      <a:endParaRPr lang="lt-LT" sz="1400" b="0" i="0" u="none" strike="noStrike">
                        <a:solidFill>
                          <a:srgbClr val="1C1C1C"/>
                        </a:solidFill>
                        <a:effectLst/>
                        <a:latin typeface="SegoeUI"/>
                      </a:endParaRPr>
                    </a:p>
                  </a:txBody>
                  <a:tcPr marL="7620" marR="7620" marT="7620" marB="0" anchor="ctr"/>
                </a:tc>
              </a:tr>
              <a:tr h="297616">
                <a:tc>
                  <a:txBody>
                    <a:bodyPr/>
                    <a:lstStyle/>
                    <a:p>
                      <a:pPr algn="l" fontAlgn="ctr"/>
                      <a:r>
                        <a:rPr lang="lt-LT" sz="1400" u="none" strike="noStrike">
                          <a:effectLst/>
                        </a:rPr>
                        <a:t>Šiauliai county</a:t>
                      </a:r>
                      <a:endParaRPr lang="lt-LT" sz="1400" b="0" i="0" u="none" strike="noStrike">
                        <a:solidFill>
                          <a:srgbClr val="656565"/>
                        </a:solidFill>
                        <a:effectLst/>
                        <a:latin typeface="SegoeUI"/>
                      </a:endParaRPr>
                    </a:p>
                  </a:txBody>
                  <a:tcPr marL="7620" marR="7620" marT="7620" marB="0" anchor="ctr"/>
                </a:tc>
                <a:tc>
                  <a:txBody>
                    <a:bodyPr/>
                    <a:lstStyle/>
                    <a:p>
                      <a:pPr algn="r" fontAlgn="ctr"/>
                      <a:r>
                        <a:rPr lang="lt-LT" sz="1400" u="none" strike="noStrike">
                          <a:effectLst/>
                        </a:rPr>
                        <a:t>117</a:t>
                      </a:r>
                      <a:endParaRPr lang="lt-LT" sz="1400" b="0" i="0" u="none" strike="noStrike">
                        <a:solidFill>
                          <a:srgbClr val="1C1C1C"/>
                        </a:solidFill>
                        <a:effectLst/>
                        <a:latin typeface="SegoeUI"/>
                      </a:endParaRPr>
                    </a:p>
                  </a:txBody>
                  <a:tcPr marL="7620" marR="7620" marT="7620" marB="0" anchor="ctr"/>
                </a:tc>
                <a:tc>
                  <a:txBody>
                    <a:bodyPr/>
                    <a:lstStyle/>
                    <a:p>
                      <a:pPr algn="r" fontAlgn="ctr"/>
                      <a:r>
                        <a:rPr lang="lt-LT" sz="1400" u="none" strike="noStrike">
                          <a:effectLst/>
                        </a:rPr>
                        <a:t>132</a:t>
                      </a:r>
                      <a:endParaRPr lang="lt-LT" sz="1400" b="0" i="0" u="none" strike="noStrike">
                        <a:solidFill>
                          <a:srgbClr val="1C1C1C"/>
                        </a:solidFill>
                        <a:effectLst/>
                        <a:latin typeface="SegoeUI"/>
                      </a:endParaRPr>
                    </a:p>
                  </a:txBody>
                  <a:tcPr marL="7620" marR="7620" marT="7620" marB="0" anchor="ctr"/>
                </a:tc>
                <a:tc>
                  <a:txBody>
                    <a:bodyPr/>
                    <a:lstStyle/>
                    <a:p>
                      <a:pPr algn="r" fontAlgn="ctr"/>
                      <a:r>
                        <a:rPr lang="lt-LT" sz="1400" u="none" strike="noStrike">
                          <a:effectLst/>
                        </a:rPr>
                        <a:t>150</a:t>
                      </a:r>
                      <a:endParaRPr lang="lt-LT" sz="1400" b="0" i="0" u="none" strike="noStrike">
                        <a:solidFill>
                          <a:srgbClr val="1C1C1C"/>
                        </a:solidFill>
                        <a:effectLst/>
                        <a:latin typeface="SegoeUI"/>
                      </a:endParaRPr>
                    </a:p>
                  </a:txBody>
                  <a:tcPr marL="7620" marR="7620" marT="7620" marB="0" anchor="ctr"/>
                </a:tc>
                <a:tc>
                  <a:txBody>
                    <a:bodyPr/>
                    <a:lstStyle/>
                    <a:p>
                      <a:pPr algn="r" fontAlgn="ctr"/>
                      <a:r>
                        <a:rPr lang="lt-LT" sz="1400" u="none" strike="noStrike">
                          <a:effectLst/>
                        </a:rPr>
                        <a:t>154</a:t>
                      </a:r>
                      <a:endParaRPr lang="lt-LT" sz="1400" b="0" i="0" u="none" strike="noStrike">
                        <a:solidFill>
                          <a:srgbClr val="1C1C1C"/>
                        </a:solidFill>
                        <a:effectLst/>
                        <a:latin typeface="SegoeUI"/>
                      </a:endParaRPr>
                    </a:p>
                  </a:txBody>
                  <a:tcPr marL="7620" marR="7620" marT="7620" marB="0" anchor="ctr"/>
                </a:tc>
                <a:tc>
                  <a:txBody>
                    <a:bodyPr/>
                    <a:lstStyle/>
                    <a:p>
                      <a:pPr algn="r" fontAlgn="ctr"/>
                      <a:r>
                        <a:rPr lang="lt-LT" sz="1400" u="none" strike="noStrike">
                          <a:effectLst/>
                        </a:rPr>
                        <a:t>205</a:t>
                      </a:r>
                      <a:endParaRPr lang="lt-LT" sz="1400" b="0" i="0" u="none" strike="noStrike">
                        <a:solidFill>
                          <a:srgbClr val="1C1C1C"/>
                        </a:solidFill>
                        <a:effectLst/>
                        <a:latin typeface="SegoeUI"/>
                      </a:endParaRPr>
                    </a:p>
                  </a:txBody>
                  <a:tcPr marL="7620" marR="7620" marT="7620" marB="0" anchor="ctr"/>
                </a:tc>
              </a:tr>
              <a:tr h="297616">
                <a:tc>
                  <a:txBody>
                    <a:bodyPr/>
                    <a:lstStyle/>
                    <a:p>
                      <a:pPr algn="l" fontAlgn="ctr"/>
                      <a:r>
                        <a:rPr lang="lt-LT" sz="1400" u="none" strike="noStrike">
                          <a:effectLst/>
                        </a:rPr>
                        <a:t>Tauragė county</a:t>
                      </a:r>
                      <a:endParaRPr lang="lt-LT" sz="1400" b="0" i="0" u="none" strike="noStrike">
                        <a:solidFill>
                          <a:srgbClr val="656565"/>
                        </a:solidFill>
                        <a:effectLst/>
                        <a:latin typeface="SegoeUI"/>
                      </a:endParaRPr>
                    </a:p>
                  </a:txBody>
                  <a:tcPr marL="7620" marR="7620" marT="7620" marB="0" anchor="ctr"/>
                </a:tc>
                <a:tc>
                  <a:txBody>
                    <a:bodyPr/>
                    <a:lstStyle/>
                    <a:p>
                      <a:pPr algn="r" fontAlgn="ctr"/>
                      <a:r>
                        <a:rPr lang="lt-LT" sz="1400" u="none" strike="noStrike">
                          <a:effectLst/>
                        </a:rPr>
                        <a:t>24</a:t>
                      </a:r>
                      <a:endParaRPr lang="lt-LT" sz="1400" b="0" i="0" u="none" strike="noStrike">
                        <a:solidFill>
                          <a:srgbClr val="1C1C1C"/>
                        </a:solidFill>
                        <a:effectLst/>
                        <a:latin typeface="SegoeUI"/>
                      </a:endParaRPr>
                    </a:p>
                  </a:txBody>
                  <a:tcPr marL="7620" marR="7620" marT="7620" marB="0" anchor="ctr"/>
                </a:tc>
                <a:tc>
                  <a:txBody>
                    <a:bodyPr/>
                    <a:lstStyle/>
                    <a:p>
                      <a:pPr algn="r" fontAlgn="ctr"/>
                      <a:r>
                        <a:rPr lang="lt-LT" sz="1400" u="none" strike="noStrike">
                          <a:effectLst/>
                        </a:rPr>
                        <a:t>30</a:t>
                      </a:r>
                      <a:endParaRPr lang="lt-LT" sz="1400" b="0" i="0" u="none" strike="noStrike">
                        <a:solidFill>
                          <a:srgbClr val="1C1C1C"/>
                        </a:solidFill>
                        <a:effectLst/>
                        <a:latin typeface="SegoeUI"/>
                      </a:endParaRPr>
                    </a:p>
                  </a:txBody>
                  <a:tcPr marL="7620" marR="7620" marT="7620" marB="0" anchor="ctr"/>
                </a:tc>
                <a:tc>
                  <a:txBody>
                    <a:bodyPr/>
                    <a:lstStyle/>
                    <a:p>
                      <a:pPr algn="r" fontAlgn="ctr"/>
                      <a:r>
                        <a:rPr lang="lt-LT" sz="1400" u="none" strike="noStrike">
                          <a:effectLst/>
                        </a:rPr>
                        <a:t>33</a:t>
                      </a:r>
                      <a:endParaRPr lang="lt-LT" sz="1400" b="0" i="0" u="none" strike="noStrike">
                        <a:solidFill>
                          <a:srgbClr val="1C1C1C"/>
                        </a:solidFill>
                        <a:effectLst/>
                        <a:latin typeface="SegoeUI"/>
                      </a:endParaRPr>
                    </a:p>
                  </a:txBody>
                  <a:tcPr marL="7620" marR="7620" marT="7620" marB="0" anchor="ctr"/>
                </a:tc>
                <a:tc>
                  <a:txBody>
                    <a:bodyPr/>
                    <a:lstStyle/>
                    <a:p>
                      <a:pPr algn="r" fontAlgn="ctr"/>
                      <a:r>
                        <a:rPr lang="lt-LT" sz="1400" u="none" strike="noStrike">
                          <a:effectLst/>
                        </a:rPr>
                        <a:t>25</a:t>
                      </a:r>
                      <a:endParaRPr lang="lt-LT" sz="1400" b="0" i="0" u="none" strike="noStrike">
                        <a:solidFill>
                          <a:srgbClr val="1C1C1C"/>
                        </a:solidFill>
                        <a:effectLst/>
                        <a:latin typeface="SegoeUI"/>
                      </a:endParaRPr>
                    </a:p>
                  </a:txBody>
                  <a:tcPr marL="7620" marR="7620" marT="7620" marB="0" anchor="ctr"/>
                </a:tc>
                <a:tc>
                  <a:txBody>
                    <a:bodyPr/>
                    <a:lstStyle/>
                    <a:p>
                      <a:pPr algn="r" fontAlgn="ctr"/>
                      <a:r>
                        <a:rPr lang="lt-LT" sz="1400" u="none" strike="noStrike">
                          <a:effectLst/>
                        </a:rPr>
                        <a:t>13</a:t>
                      </a:r>
                      <a:endParaRPr lang="lt-LT" sz="1400" b="0" i="0" u="none" strike="noStrike">
                        <a:solidFill>
                          <a:srgbClr val="1C1C1C"/>
                        </a:solidFill>
                        <a:effectLst/>
                        <a:latin typeface="SegoeUI"/>
                      </a:endParaRPr>
                    </a:p>
                  </a:txBody>
                  <a:tcPr marL="7620" marR="7620" marT="7620" marB="0" anchor="ctr"/>
                </a:tc>
              </a:tr>
              <a:tr h="297616">
                <a:tc>
                  <a:txBody>
                    <a:bodyPr/>
                    <a:lstStyle/>
                    <a:p>
                      <a:pPr algn="l" fontAlgn="ctr"/>
                      <a:r>
                        <a:rPr lang="lt-LT" sz="1400" u="none" strike="noStrike">
                          <a:effectLst/>
                        </a:rPr>
                        <a:t>Telšiai county</a:t>
                      </a:r>
                      <a:endParaRPr lang="lt-LT" sz="1400" b="0" i="0" u="none" strike="noStrike">
                        <a:solidFill>
                          <a:srgbClr val="656565"/>
                        </a:solidFill>
                        <a:effectLst/>
                        <a:latin typeface="SegoeUI"/>
                      </a:endParaRPr>
                    </a:p>
                  </a:txBody>
                  <a:tcPr marL="7620" marR="7620" marT="7620" marB="0" anchor="ctr"/>
                </a:tc>
                <a:tc>
                  <a:txBody>
                    <a:bodyPr/>
                    <a:lstStyle/>
                    <a:p>
                      <a:pPr algn="r" fontAlgn="ctr"/>
                      <a:r>
                        <a:rPr lang="lt-LT" sz="1400" u="none" strike="noStrike">
                          <a:effectLst/>
                        </a:rPr>
                        <a:t>32</a:t>
                      </a:r>
                      <a:endParaRPr lang="lt-LT" sz="1400" b="0" i="0" u="none" strike="noStrike">
                        <a:solidFill>
                          <a:srgbClr val="1C1C1C"/>
                        </a:solidFill>
                        <a:effectLst/>
                        <a:latin typeface="SegoeUI"/>
                      </a:endParaRPr>
                    </a:p>
                  </a:txBody>
                  <a:tcPr marL="7620" marR="7620" marT="7620" marB="0" anchor="ctr"/>
                </a:tc>
                <a:tc>
                  <a:txBody>
                    <a:bodyPr/>
                    <a:lstStyle/>
                    <a:p>
                      <a:pPr algn="r" fontAlgn="ctr"/>
                      <a:r>
                        <a:rPr lang="lt-LT" sz="1400" u="none" strike="noStrike">
                          <a:effectLst/>
                        </a:rPr>
                        <a:t>36</a:t>
                      </a:r>
                      <a:endParaRPr lang="lt-LT" sz="1400" b="0" i="0" u="none" strike="noStrike">
                        <a:solidFill>
                          <a:srgbClr val="1C1C1C"/>
                        </a:solidFill>
                        <a:effectLst/>
                        <a:latin typeface="SegoeUI"/>
                      </a:endParaRPr>
                    </a:p>
                  </a:txBody>
                  <a:tcPr marL="7620" marR="7620" marT="7620" marB="0" anchor="ctr"/>
                </a:tc>
                <a:tc>
                  <a:txBody>
                    <a:bodyPr/>
                    <a:lstStyle/>
                    <a:p>
                      <a:pPr algn="r" fontAlgn="ctr"/>
                      <a:r>
                        <a:rPr lang="lt-LT" sz="1400" u="none" strike="noStrike">
                          <a:effectLst/>
                        </a:rPr>
                        <a:t>54</a:t>
                      </a:r>
                      <a:endParaRPr lang="lt-LT" sz="1400" b="0" i="0" u="none" strike="noStrike">
                        <a:solidFill>
                          <a:srgbClr val="1C1C1C"/>
                        </a:solidFill>
                        <a:effectLst/>
                        <a:latin typeface="SegoeUI"/>
                      </a:endParaRPr>
                    </a:p>
                  </a:txBody>
                  <a:tcPr marL="7620" marR="7620" marT="7620" marB="0" anchor="ctr"/>
                </a:tc>
                <a:tc>
                  <a:txBody>
                    <a:bodyPr/>
                    <a:lstStyle/>
                    <a:p>
                      <a:pPr algn="r" fontAlgn="ctr"/>
                      <a:r>
                        <a:rPr lang="lt-LT" sz="1400" u="none" strike="noStrike">
                          <a:effectLst/>
                        </a:rPr>
                        <a:t>72</a:t>
                      </a:r>
                      <a:endParaRPr lang="lt-LT" sz="1400" b="0" i="0" u="none" strike="noStrike">
                        <a:solidFill>
                          <a:srgbClr val="1C1C1C"/>
                        </a:solidFill>
                        <a:effectLst/>
                        <a:latin typeface="SegoeUI"/>
                      </a:endParaRPr>
                    </a:p>
                  </a:txBody>
                  <a:tcPr marL="7620" marR="7620" marT="7620" marB="0" anchor="ctr"/>
                </a:tc>
                <a:tc>
                  <a:txBody>
                    <a:bodyPr/>
                    <a:lstStyle/>
                    <a:p>
                      <a:pPr algn="r" fontAlgn="ctr"/>
                      <a:r>
                        <a:rPr lang="lt-LT" sz="1400" u="none" strike="noStrike">
                          <a:effectLst/>
                        </a:rPr>
                        <a:t>81</a:t>
                      </a:r>
                      <a:endParaRPr lang="lt-LT" sz="1400" b="0" i="0" u="none" strike="noStrike">
                        <a:solidFill>
                          <a:srgbClr val="1C1C1C"/>
                        </a:solidFill>
                        <a:effectLst/>
                        <a:latin typeface="SegoeUI"/>
                      </a:endParaRPr>
                    </a:p>
                  </a:txBody>
                  <a:tcPr marL="7620" marR="7620" marT="7620" marB="0" anchor="ctr"/>
                </a:tc>
              </a:tr>
              <a:tr h="297616">
                <a:tc>
                  <a:txBody>
                    <a:bodyPr/>
                    <a:lstStyle/>
                    <a:p>
                      <a:pPr algn="l" fontAlgn="ctr"/>
                      <a:r>
                        <a:rPr lang="lt-LT" sz="1400" u="none" strike="noStrike">
                          <a:effectLst/>
                        </a:rPr>
                        <a:t>Utena county</a:t>
                      </a:r>
                      <a:endParaRPr lang="lt-LT" sz="1400" b="0" i="0" u="none" strike="noStrike">
                        <a:solidFill>
                          <a:srgbClr val="656565"/>
                        </a:solidFill>
                        <a:effectLst/>
                        <a:latin typeface="SegoeUI"/>
                      </a:endParaRPr>
                    </a:p>
                  </a:txBody>
                  <a:tcPr marL="7620" marR="7620" marT="7620" marB="0" anchor="ctr"/>
                </a:tc>
                <a:tc>
                  <a:txBody>
                    <a:bodyPr/>
                    <a:lstStyle/>
                    <a:p>
                      <a:pPr algn="r" fontAlgn="ctr"/>
                      <a:r>
                        <a:rPr lang="lt-LT" sz="1400" u="none" strike="noStrike">
                          <a:effectLst/>
                        </a:rPr>
                        <a:t>61</a:t>
                      </a:r>
                      <a:endParaRPr lang="lt-LT" sz="1400" b="0" i="0" u="none" strike="noStrike">
                        <a:solidFill>
                          <a:srgbClr val="1C1C1C"/>
                        </a:solidFill>
                        <a:effectLst/>
                        <a:latin typeface="SegoeUI"/>
                      </a:endParaRPr>
                    </a:p>
                  </a:txBody>
                  <a:tcPr marL="7620" marR="7620" marT="7620" marB="0" anchor="ctr"/>
                </a:tc>
                <a:tc>
                  <a:txBody>
                    <a:bodyPr/>
                    <a:lstStyle/>
                    <a:p>
                      <a:pPr algn="r" fontAlgn="ctr"/>
                      <a:r>
                        <a:rPr lang="lt-LT" sz="1400" u="none" strike="noStrike">
                          <a:effectLst/>
                        </a:rPr>
                        <a:t>66</a:t>
                      </a:r>
                      <a:endParaRPr lang="lt-LT" sz="1400" b="0" i="0" u="none" strike="noStrike">
                        <a:solidFill>
                          <a:srgbClr val="1C1C1C"/>
                        </a:solidFill>
                        <a:effectLst/>
                        <a:latin typeface="SegoeUI"/>
                      </a:endParaRPr>
                    </a:p>
                  </a:txBody>
                  <a:tcPr marL="7620" marR="7620" marT="7620" marB="0" anchor="ctr"/>
                </a:tc>
                <a:tc>
                  <a:txBody>
                    <a:bodyPr/>
                    <a:lstStyle/>
                    <a:p>
                      <a:pPr algn="r" fontAlgn="ctr"/>
                      <a:r>
                        <a:rPr lang="lt-LT" sz="1400" u="none" strike="noStrike">
                          <a:effectLst/>
                        </a:rPr>
                        <a:t>43</a:t>
                      </a:r>
                      <a:endParaRPr lang="lt-LT" sz="1400" b="0" i="0" u="none" strike="noStrike">
                        <a:solidFill>
                          <a:srgbClr val="1C1C1C"/>
                        </a:solidFill>
                        <a:effectLst/>
                        <a:latin typeface="SegoeUI"/>
                      </a:endParaRPr>
                    </a:p>
                  </a:txBody>
                  <a:tcPr marL="7620" marR="7620" marT="7620" marB="0" anchor="ctr"/>
                </a:tc>
                <a:tc>
                  <a:txBody>
                    <a:bodyPr/>
                    <a:lstStyle/>
                    <a:p>
                      <a:pPr algn="r" fontAlgn="ctr"/>
                      <a:r>
                        <a:rPr lang="lt-LT" sz="1400" u="none" strike="noStrike">
                          <a:effectLst/>
                        </a:rPr>
                        <a:t>32</a:t>
                      </a:r>
                      <a:endParaRPr lang="lt-LT" sz="1400" b="0" i="0" u="none" strike="noStrike">
                        <a:solidFill>
                          <a:srgbClr val="1C1C1C"/>
                        </a:solidFill>
                        <a:effectLst/>
                        <a:latin typeface="SegoeUI"/>
                      </a:endParaRPr>
                    </a:p>
                  </a:txBody>
                  <a:tcPr marL="7620" marR="7620" marT="7620" marB="0" anchor="ctr"/>
                </a:tc>
                <a:tc>
                  <a:txBody>
                    <a:bodyPr/>
                    <a:lstStyle/>
                    <a:p>
                      <a:pPr algn="r" fontAlgn="ctr"/>
                      <a:r>
                        <a:rPr lang="lt-LT" sz="1400" u="none" strike="noStrike" dirty="0">
                          <a:effectLst/>
                        </a:rPr>
                        <a:t>77</a:t>
                      </a:r>
                      <a:endParaRPr lang="lt-LT" sz="1400" b="0" i="0" u="none" strike="noStrike" dirty="0">
                        <a:solidFill>
                          <a:srgbClr val="1C1C1C"/>
                        </a:solidFill>
                        <a:effectLst/>
                        <a:latin typeface="SegoeUI"/>
                      </a:endParaRPr>
                    </a:p>
                  </a:txBody>
                  <a:tcPr marL="7620" marR="7620" marT="7620" marB="0" anchor="ctr"/>
                </a:tc>
              </a:tr>
            </a:tbl>
          </a:graphicData>
        </a:graphic>
      </p:graphicFrame>
      <p:sp>
        <p:nvSpPr>
          <p:cNvPr id="5" name="Rectangle 4"/>
          <p:cNvSpPr/>
          <p:nvPr/>
        </p:nvSpPr>
        <p:spPr>
          <a:xfrm>
            <a:off x="464599" y="2463062"/>
            <a:ext cx="2997692" cy="286232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Bankruptcies in Lithuania increased to </a:t>
            </a:r>
            <a:r>
              <a:rPr lang="en-US" dirty="0" smtClean="0">
                <a:latin typeface="Times New Roman" panose="02020603050405020304" pitchFamily="18" charset="0"/>
                <a:cs typeface="Times New Roman" panose="02020603050405020304" pitchFamily="18" charset="0"/>
              </a:rPr>
              <a:t>2</a:t>
            </a:r>
            <a:r>
              <a:rPr lang="lt-LT" dirty="0" smtClean="0">
                <a:latin typeface="Times New Roman" panose="02020603050405020304" pitchFamily="18" charset="0"/>
                <a:cs typeface="Times New Roman" panose="02020603050405020304" pitchFamily="18" charset="0"/>
              </a:rPr>
              <a:t>869 </a:t>
            </a:r>
            <a:r>
              <a:rPr lang="en-US" dirty="0" smtClean="0">
                <a:latin typeface="Times New Roman" panose="02020603050405020304" pitchFamily="18" charset="0"/>
                <a:cs typeface="Times New Roman" panose="02020603050405020304" pitchFamily="18" charset="0"/>
              </a:rPr>
              <a:t>Companies </a:t>
            </a:r>
            <a:r>
              <a:rPr lang="en-US" dirty="0">
                <a:latin typeface="Times New Roman" panose="02020603050405020304" pitchFamily="18" charset="0"/>
                <a:cs typeface="Times New Roman" panose="02020603050405020304" pitchFamily="18" charset="0"/>
              </a:rPr>
              <a:t>in 2017 from </a:t>
            </a:r>
            <a:r>
              <a:rPr lang="en-US" dirty="0" smtClean="0">
                <a:latin typeface="Times New Roman" panose="02020603050405020304" pitchFamily="18" charset="0"/>
                <a:cs typeface="Times New Roman" panose="02020603050405020304" pitchFamily="18" charset="0"/>
              </a:rPr>
              <a:t>2</a:t>
            </a:r>
            <a:r>
              <a:rPr lang="lt-LT" dirty="0" smtClean="0">
                <a:latin typeface="Times New Roman" panose="02020603050405020304" pitchFamily="18" charset="0"/>
                <a:cs typeface="Times New Roman" panose="02020603050405020304" pitchFamily="18" charset="0"/>
              </a:rPr>
              <a:t>20</a:t>
            </a:r>
            <a:r>
              <a:rPr lang="en-US" dirty="0" smtClean="0">
                <a:latin typeface="Times New Roman" panose="02020603050405020304" pitchFamily="18" charset="0"/>
                <a:cs typeface="Times New Roman" panose="02020603050405020304" pitchFamily="18" charset="0"/>
              </a:rPr>
              <a:t>3 </a:t>
            </a:r>
            <a:r>
              <a:rPr lang="en-US" dirty="0">
                <a:latin typeface="Times New Roman" panose="02020603050405020304" pitchFamily="18" charset="0"/>
                <a:cs typeface="Times New Roman" panose="02020603050405020304" pitchFamily="18" charset="0"/>
              </a:rPr>
              <a:t>Companies in 2016. Bankruptcies in Lithuania averaged 1346.71 Companies from 2001 until 2017, reaching an all time high of </a:t>
            </a:r>
            <a:r>
              <a:rPr lang="en-US" dirty="0" smtClean="0">
                <a:latin typeface="Times New Roman" panose="02020603050405020304" pitchFamily="18" charset="0"/>
                <a:cs typeface="Times New Roman" panose="02020603050405020304" pitchFamily="18" charset="0"/>
              </a:rPr>
              <a:t>2</a:t>
            </a:r>
            <a:r>
              <a:rPr lang="lt-LT" dirty="0" smtClean="0">
                <a:latin typeface="Times New Roman" panose="02020603050405020304" pitchFamily="18" charset="0"/>
                <a:cs typeface="Times New Roman" panose="02020603050405020304" pitchFamily="18" charset="0"/>
              </a:rPr>
              <a:t>869</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Companies in 2017 and a record low of 590 Companies in 2001.</a:t>
            </a:r>
          </a:p>
        </p:txBody>
      </p:sp>
    </p:spTree>
    <p:extLst>
      <p:ext uri="{BB962C8B-B14F-4D97-AF65-F5344CB8AC3E}">
        <p14:creationId xmlns:p14="http://schemas.microsoft.com/office/powerpoint/2010/main" xmlns="" val="4265292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err="1"/>
              <a:t>Attractive</a:t>
            </a:r>
            <a:r>
              <a:rPr lang="lt-LT" dirty="0"/>
              <a:t> </a:t>
            </a:r>
            <a:r>
              <a:rPr lang="lt-LT" dirty="0" err="1" smtClean="0"/>
              <a:t>sectors</a:t>
            </a:r>
            <a:r>
              <a:rPr lang="lt-LT" dirty="0" smtClean="0"/>
              <a:t> </a:t>
            </a:r>
            <a:endParaRPr lang="lt-LT" dirty="0"/>
          </a:p>
        </p:txBody>
      </p:sp>
      <p:sp>
        <p:nvSpPr>
          <p:cNvPr id="3" name="Content Placeholder 2"/>
          <p:cNvSpPr>
            <a:spLocks noGrp="1"/>
          </p:cNvSpPr>
          <p:nvPr>
            <p:ph idx="1"/>
          </p:nvPr>
        </p:nvSpPr>
        <p:spPr>
          <a:xfrm>
            <a:off x="581192" y="1917577"/>
            <a:ext cx="11029615" cy="3941222"/>
          </a:xfrm>
        </p:spPr>
        <p:txBody>
          <a:bodyPr>
            <a:noAutofit/>
          </a:bodyPr>
          <a:lstStyle/>
          <a:p>
            <a:pPr algn="just"/>
            <a:r>
              <a:rPr lang="lt-LT" b="1" i="1" dirty="0" err="1"/>
              <a:t>Information</a:t>
            </a:r>
            <a:r>
              <a:rPr lang="lt-LT" b="1" i="1" dirty="0"/>
              <a:t> </a:t>
            </a:r>
            <a:r>
              <a:rPr lang="lt-LT" b="1" i="1" dirty="0" err="1"/>
              <a:t>and</a:t>
            </a:r>
            <a:r>
              <a:rPr lang="lt-LT" b="1" i="1" dirty="0"/>
              <a:t> </a:t>
            </a:r>
            <a:r>
              <a:rPr lang="lt-LT" b="1" i="1" dirty="0" err="1" smtClean="0"/>
              <a:t>communication</a:t>
            </a:r>
            <a:r>
              <a:rPr lang="lt-LT" b="1" i="1" dirty="0" smtClean="0"/>
              <a:t> </a:t>
            </a:r>
            <a:r>
              <a:rPr lang="en-US" b="1" i="1" dirty="0" smtClean="0"/>
              <a:t>technology </a:t>
            </a:r>
            <a:r>
              <a:rPr lang="en-US" dirty="0"/>
              <a:t>sector is one of the </a:t>
            </a:r>
            <a:r>
              <a:rPr lang="en-US" dirty="0" smtClean="0"/>
              <a:t>highly</a:t>
            </a:r>
            <a:r>
              <a:rPr lang="lt-LT" dirty="0" smtClean="0"/>
              <a:t> </a:t>
            </a:r>
            <a:r>
              <a:rPr lang="en-US" dirty="0" err="1" smtClean="0"/>
              <a:t>prioritised</a:t>
            </a:r>
            <a:r>
              <a:rPr lang="en-US" dirty="0" smtClean="0"/>
              <a:t> </a:t>
            </a:r>
            <a:r>
              <a:rPr lang="en-US" dirty="0"/>
              <a:t>and most promising </a:t>
            </a:r>
            <a:r>
              <a:rPr lang="en-US" dirty="0" smtClean="0"/>
              <a:t>sectors</a:t>
            </a:r>
            <a:r>
              <a:rPr lang="lt-LT" dirty="0" smtClean="0"/>
              <a:t> </a:t>
            </a:r>
            <a:r>
              <a:rPr lang="en-US" dirty="0" smtClean="0"/>
              <a:t>in </a:t>
            </a:r>
            <a:r>
              <a:rPr lang="en-US" dirty="0"/>
              <a:t>Lithuania. Over 31,500 IT </a:t>
            </a:r>
            <a:r>
              <a:rPr lang="en-US" dirty="0" smtClean="0"/>
              <a:t>professionals</a:t>
            </a:r>
            <a:r>
              <a:rPr lang="lt-LT" dirty="0" smtClean="0"/>
              <a:t> </a:t>
            </a:r>
            <a:r>
              <a:rPr lang="lt-LT" dirty="0" err="1" smtClean="0"/>
              <a:t>in</a:t>
            </a:r>
            <a:r>
              <a:rPr lang="lt-LT" dirty="0" smtClean="0"/>
              <a:t> </a:t>
            </a:r>
            <a:r>
              <a:rPr lang="lt-LT" dirty="0"/>
              <a:t>Lithuania are </a:t>
            </a:r>
            <a:r>
              <a:rPr lang="lt-LT" dirty="0" err="1" smtClean="0"/>
              <a:t>working</a:t>
            </a:r>
            <a:r>
              <a:rPr lang="lt-LT" dirty="0" smtClean="0"/>
              <a:t> </a:t>
            </a:r>
            <a:r>
              <a:rPr lang="en-US" dirty="0" smtClean="0"/>
              <a:t>in </a:t>
            </a:r>
            <a:r>
              <a:rPr lang="en-US" dirty="0"/>
              <a:t>this sector. Modern </a:t>
            </a:r>
            <a:r>
              <a:rPr lang="en-US" dirty="0" smtClean="0"/>
              <a:t>technologies</a:t>
            </a:r>
            <a:r>
              <a:rPr lang="lt-LT" dirty="0" smtClean="0"/>
              <a:t> </a:t>
            </a:r>
            <a:r>
              <a:rPr lang="en-US" dirty="0" smtClean="0"/>
              <a:t>(</a:t>
            </a:r>
            <a:r>
              <a:rPr lang="en-US" dirty="0"/>
              <a:t>such as EDGE technology, 4G </a:t>
            </a:r>
            <a:r>
              <a:rPr lang="en-US" dirty="0" smtClean="0"/>
              <a:t>mobile</a:t>
            </a:r>
            <a:r>
              <a:rPr lang="lt-LT" dirty="0" smtClean="0"/>
              <a:t> </a:t>
            </a:r>
            <a:r>
              <a:rPr lang="lt-LT" dirty="0" err="1" smtClean="0"/>
              <a:t>communications</a:t>
            </a:r>
            <a:r>
              <a:rPr lang="lt-LT" dirty="0" smtClean="0"/>
              <a:t> </a:t>
            </a:r>
            <a:r>
              <a:rPr lang="lt-LT" dirty="0" err="1"/>
              <a:t>infrastructure</a:t>
            </a:r>
            <a:r>
              <a:rPr lang="lt-LT" dirty="0"/>
              <a:t> </a:t>
            </a:r>
            <a:r>
              <a:rPr lang="lt-LT" dirty="0" err="1" smtClean="0"/>
              <a:t>and</a:t>
            </a:r>
            <a:r>
              <a:rPr lang="lt-LT" dirty="0" smtClean="0"/>
              <a:t> </a:t>
            </a:r>
            <a:r>
              <a:rPr lang="en-US" dirty="0" smtClean="0"/>
              <a:t>mobile </a:t>
            </a:r>
            <a:r>
              <a:rPr lang="en-US" dirty="0"/>
              <a:t>WiMAX 4G Internet), the </a:t>
            </a:r>
            <a:r>
              <a:rPr lang="en-US" dirty="0" smtClean="0"/>
              <a:t>fastest</a:t>
            </a:r>
            <a:r>
              <a:rPr lang="lt-LT" dirty="0" smtClean="0"/>
              <a:t> </a:t>
            </a:r>
            <a:r>
              <a:rPr lang="en-US" dirty="0" smtClean="0"/>
              <a:t>public </a:t>
            </a:r>
            <a:r>
              <a:rPr lang="en-US" dirty="0"/>
              <a:t>Wi-Fi in Europe and </a:t>
            </a:r>
            <a:r>
              <a:rPr lang="en-US" dirty="0" smtClean="0"/>
              <a:t>the</a:t>
            </a:r>
            <a:r>
              <a:rPr lang="lt-LT" dirty="0" smtClean="0"/>
              <a:t> </a:t>
            </a:r>
            <a:r>
              <a:rPr lang="lt-LT" dirty="0" err="1" smtClean="0"/>
              <a:t>greatest</a:t>
            </a:r>
            <a:r>
              <a:rPr lang="lt-LT" dirty="0" smtClean="0"/>
              <a:t> </a:t>
            </a:r>
            <a:r>
              <a:rPr lang="lt-LT" dirty="0" err="1"/>
              <a:t>fibre-optic</a:t>
            </a:r>
            <a:r>
              <a:rPr lang="lt-LT" dirty="0"/>
              <a:t> (FFTH) </a:t>
            </a:r>
            <a:r>
              <a:rPr lang="lt-LT" dirty="0" smtClean="0"/>
              <a:t>Internet </a:t>
            </a:r>
            <a:r>
              <a:rPr lang="en-US" dirty="0" smtClean="0"/>
              <a:t>network </a:t>
            </a:r>
            <a:r>
              <a:rPr lang="en-US" dirty="0"/>
              <a:t>penetration in Europe – </a:t>
            </a:r>
            <a:r>
              <a:rPr lang="en-US" dirty="0" smtClean="0"/>
              <a:t>all</a:t>
            </a:r>
            <a:r>
              <a:rPr lang="lt-LT" dirty="0" smtClean="0"/>
              <a:t> </a:t>
            </a:r>
            <a:r>
              <a:rPr lang="en-US" dirty="0" smtClean="0"/>
              <a:t>these </a:t>
            </a:r>
            <a:r>
              <a:rPr lang="en-US" dirty="0"/>
              <a:t>factors make Lithuania </a:t>
            </a:r>
            <a:r>
              <a:rPr lang="en-US" dirty="0" smtClean="0"/>
              <a:t>especially</a:t>
            </a:r>
            <a:r>
              <a:rPr lang="lt-LT" dirty="0" smtClean="0"/>
              <a:t> </a:t>
            </a:r>
            <a:r>
              <a:rPr lang="lt-LT" dirty="0" err="1" smtClean="0"/>
              <a:t>attractive</a:t>
            </a:r>
            <a:r>
              <a:rPr lang="lt-LT" dirty="0" smtClean="0"/>
              <a:t> </a:t>
            </a:r>
            <a:r>
              <a:rPr lang="lt-LT" dirty="0" err="1"/>
              <a:t>for</a:t>
            </a:r>
            <a:r>
              <a:rPr lang="lt-LT" dirty="0"/>
              <a:t> </a:t>
            </a:r>
            <a:r>
              <a:rPr lang="lt-LT" dirty="0" err="1"/>
              <a:t>offshore</a:t>
            </a:r>
            <a:r>
              <a:rPr lang="lt-LT" dirty="0"/>
              <a:t> </a:t>
            </a:r>
            <a:r>
              <a:rPr lang="lt-LT" dirty="0" err="1"/>
              <a:t>services</a:t>
            </a:r>
            <a:r>
              <a:rPr lang="lt-LT" dirty="0" smtClean="0"/>
              <a:t>.</a:t>
            </a:r>
          </a:p>
          <a:p>
            <a:pPr algn="just"/>
            <a:r>
              <a:rPr lang="lt-LT" dirty="0" err="1"/>
              <a:t>Lithuania’s</a:t>
            </a:r>
            <a:r>
              <a:rPr lang="lt-LT" dirty="0"/>
              <a:t> </a:t>
            </a:r>
            <a:r>
              <a:rPr lang="lt-LT" b="1" i="1" dirty="0" err="1"/>
              <a:t>engineering</a:t>
            </a:r>
            <a:r>
              <a:rPr lang="lt-LT" b="1" i="1" dirty="0"/>
              <a:t> </a:t>
            </a:r>
            <a:r>
              <a:rPr lang="lt-LT" b="1" i="1" dirty="0" err="1" smtClean="0"/>
              <a:t>industry</a:t>
            </a:r>
            <a:r>
              <a:rPr lang="lt-LT" b="1" i="1" dirty="0" smtClean="0"/>
              <a:t> </a:t>
            </a:r>
            <a:r>
              <a:rPr lang="en-US" dirty="0" smtClean="0"/>
              <a:t>has </a:t>
            </a:r>
            <a:r>
              <a:rPr lang="en-US" dirty="0"/>
              <a:t>been constantly growing </a:t>
            </a:r>
            <a:r>
              <a:rPr lang="en-US" dirty="0" smtClean="0"/>
              <a:t>and</a:t>
            </a:r>
            <a:r>
              <a:rPr lang="lt-LT" dirty="0" smtClean="0"/>
              <a:t> </a:t>
            </a:r>
            <a:r>
              <a:rPr lang="lt-LT" dirty="0" err="1" smtClean="0"/>
              <a:t>expanding</a:t>
            </a:r>
            <a:r>
              <a:rPr lang="lt-LT" dirty="0" smtClean="0"/>
              <a:t> </a:t>
            </a:r>
            <a:r>
              <a:rPr lang="lt-LT" dirty="0" err="1"/>
              <a:t>by</a:t>
            </a:r>
            <a:r>
              <a:rPr lang="lt-LT" dirty="0"/>
              <a:t> </a:t>
            </a:r>
            <a:r>
              <a:rPr lang="lt-LT" dirty="0" err="1"/>
              <a:t>approximately</a:t>
            </a:r>
            <a:r>
              <a:rPr lang="lt-LT" dirty="0"/>
              <a:t> 15</a:t>
            </a:r>
            <a:r>
              <a:rPr lang="lt-LT" dirty="0" smtClean="0"/>
              <a:t>% </a:t>
            </a:r>
            <a:r>
              <a:rPr lang="en-US" dirty="0" smtClean="0"/>
              <a:t>every </a:t>
            </a:r>
            <a:r>
              <a:rPr lang="en-US" dirty="0"/>
              <a:t>year since 2009. This </a:t>
            </a:r>
            <a:r>
              <a:rPr lang="en-US" dirty="0" smtClean="0"/>
              <a:t>industry</a:t>
            </a:r>
            <a:r>
              <a:rPr lang="lt-LT" dirty="0" smtClean="0"/>
              <a:t> </a:t>
            </a:r>
            <a:r>
              <a:rPr lang="en-US" dirty="0" smtClean="0"/>
              <a:t>is </a:t>
            </a:r>
            <a:r>
              <a:rPr lang="en-US" dirty="0"/>
              <a:t>highly competitive in terms of </a:t>
            </a:r>
            <a:r>
              <a:rPr lang="en-US" dirty="0" smtClean="0"/>
              <a:t>cost</a:t>
            </a:r>
            <a:r>
              <a:rPr lang="lt-LT" dirty="0" smtClean="0"/>
              <a:t> </a:t>
            </a:r>
            <a:r>
              <a:rPr lang="en-US" dirty="0" smtClean="0"/>
              <a:t>and </a:t>
            </a:r>
            <a:r>
              <a:rPr lang="en-US" dirty="0"/>
              <a:t>quality and it is </a:t>
            </a:r>
            <a:r>
              <a:rPr lang="en-US" dirty="0" smtClean="0"/>
              <a:t>well-integrated</a:t>
            </a:r>
            <a:r>
              <a:rPr lang="lt-LT" dirty="0" smtClean="0"/>
              <a:t> </a:t>
            </a:r>
            <a:r>
              <a:rPr lang="en-US" dirty="0" smtClean="0"/>
              <a:t>into </a:t>
            </a:r>
            <a:r>
              <a:rPr lang="en-US" dirty="0"/>
              <a:t>the global supply chains. </a:t>
            </a:r>
            <a:r>
              <a:rPr lang="en-US" dirty="0" smtClean="0"/>
              <a:t>Products</a:t>
            </a:r>
            <a:r>
              <a:rPr lang="lt-LT" dirty="0" smtClean="0"/>
              <a:t> </a:t>
            </a:r>
            <a:r>
              <a:rPr lang="lt-LT" dirty="0" err="1" smtClean="0"/>
              <a:t>developed</a:t>
            </a:r>
            <a:r>
              <a:rPr lang="lt-LT" dirty="0" smtClean="0"/>
              <a:t> </a:t>
            </a:r>
            <a:r>
              <a:rPr lang="lt-LT" dirty="0" err="1"/>
              <a:t>by</a:t>
            </a:r>
            <a:r>
              <a:rPr lang="lt-LT" dirty="0"/>
              <a:t> </a:t>
            </a:r>
            <a:r>
              <a:rPr lang="lt-LT" dirty="0" err="1"/>
              <a:t>the</a:t>
            </a:r>
            <a:r>
              <a:rPr lang="lt-LT" dirty="0"/>
              <a:t> </a:t>
            </a:r>
            <a:r>
              <a:rPr lang="lt-LT" dirty="0" smtClean="0"/>
              <a:t>Lithuanian </a:t>
            </a:r>
            <a:r>
              <a:rPr lang="en-US" dirty="0" smtClean="0"/>
              <a:t>engineers </a:t>
            </a:r>
            <a:r>
              <a:rPr lang="en-US" dirty="0"/>
              <a:t>are often adapted by </a:t>
            </a:r>
            <a:r>
              <a:rPr lang="en-US" dirty="0" smtClean="0"/>
              <a:t>such</a:t>
            </a:r>
            <a:r>
              <a:rPr lang="lt-LT" dirty="0" smtClean="0"/>
              <a:t> </a:t>
            </a:r>
            <a:r>
              <a:rPr lang="lt-LT" dirty="0" err="1" smtClean="0"/>
              <a:t>international</a:t>
            </a:r>
            <a:r>
              <a:rPr lang="lt-LT" dirty="0" smtClean="0"/>
              <a:t> </a:t>
            </a:r>
            <a:r>
              <a:rPr lang="lt-LT" dirty="0" err="1"/>
              <a:t>companies</a:t>
            </a:r>
            <a:r>
              <a:rPr lang="lt-LT" dirty="0"/>
              <a:t> </a:t>
            </a:r>
            <a:r>
              <a:rPr lang="lt-LT" dirty="0" err="1"/>
              <a:t>and</a:t>
            </a:r>
            <a:r>
              <a:rPr lang="lt-LT" dirty="0"/>
              <a:t> </a:t>
            </a:r>
            <a:r>
              <a:rPr lang="lt-LT" dirty="0" err="1" smtClean="0"/>
              <a:t>organisations</a:t>
            </a:r>
            <a:r>
              <a:rPr lang="lt-LT" dirty="0" smtClean="0"/>
              <a:t> </a:t>
            </a:r>
            <a:r>
              <a:rPr lang="en-US" dirty="0" smtClean="0"/>
              <a:t>as </a:t>
            </a:r>
            <a:r>
              <a:rPr lang="en-US" dirty="0"/>
              <a:t>NASA, Boeing, U.S. Army</a:t>
            </a:r>
            <a:r>
              <a:rPr lang="en-US" dirty="0" smtClean="0"/>
              <a:t>,</a:t>
            </a:r>
            <a:r>
              <a:rPr lang="lt-LT" dirty="0" smtClean="0"/>
              <a:t> BMW</a:t>
            </a:r>
            <a:r>
              <a:rPr lang="lt-LT" dirty="0"/>
              <a:t>, Volkswagen, Hitachi, </a:t>
            </a:r>
            <a:r>
              <a:rPr lang="lt-LT" dirty="0" smtClean="0"/>
              <a:t>Siemens </a:t>
            </a:r>
            <a:r>
              <a:rPr lang="lt-LT" dirty="0" err="1" smtClean="0"/>
              <a:t>and</a:t>
            </a:r>
            <a:r>
              <a:rPr lang="lt-LT" dirty="0" smtClean="0"/>
              <a:t> </a:t>
            </a:r>
            <a:r>
              <a:rPr lang="lt-LT" dirty="0" err="1"/>
              <a:t>Mitsubishi</a:t>
            </a:r>
            <a:r>
              <a:rPr lang="lt-LT" dirty="0" smtClean="0"/>
              <a:t>.</a:t>
            </a:r>
          </a:p>
          <a:p>
            <a:pPr algn="just"/>
            <a:r>
              <a:rPr lang="lt-LT" b="1" i="1" dirty="0" err="1"/>
              <a:t>Biotechnology</a:t>
            </a:r>
            <a:r>
              <a:rPr lang="lt-LT" dirty="0"/>
              <a:t> </a:t>
            </a:r>
            <a:r>
              <a:rPr lang="lt-LT" dirty="0" err="1"/>
              <a:t>research</a:t>
            </a:r>
            <a:r>
              <a:rPr lang="lt-LT" dirty="0"/>
              <a:t> </a:t>
            </a:r>
            <a:r>
              <a:rPr lang="lt-LT" dirty="0" err="1" smtClean="0"/>
              <a:t>takes</a:t>
            </a:r>
            <a:r>
              <a:rPr lang="lt-LT" dirty="0" smtClean="0"/>
              <a:t> </a:t>
            </a:r>
            <a:r>
              <a:rPr lang="en-US" dirty="0" smtClean="0"/>
              <a:t>place </a:t>
            </a:r>
            <a:r>
              <a:rPr lang="en-US" dirty="0"/>
              <a:t>in Lithuania, and the </a:t>
            </a:r>
            <a:r>
              <a:rPr lang="en-US" dirty="0" smtClean="0"/>
              <a:t>developed</a:t>
            </a:r>
            <a:r>
              <a:rPr lang="lt-LT" dirty="0" smtClean="0"/>
              <a:t> </a:t>
            </a:r>
            <a:r>
              <a:rPr lang="en-US" dirty="0" smtClean="0"/>
              <a:t>techniques </a:t>
            </a:r>
            <a:r>
              <a:rPr lang="en-US" dirty="0"/>
              <a:t>and products are </a:t>
            </a:r>
            <a:r>
              <a:rPr lang="en-US" dirty="0" smtClean="0"/>
              <a:t>applied</a:t>
            </a:r>
            <a:r>
              <a:rPr lang="lt-LT" dirty="0" smtClean="0"/>
              <a:t> </a:t>
            </a:r>
            <a:r>
              <a:rPr lang="en-US" dirty="0" smtClean="0"/>
              <a:t>in </a:t>
            </a:r>
            <a:r>
              <a:rPr lang="en-US" dirty="0"/>
              <a:t>the fields of medicine, pharmacy</a:t>
            </a:r>
            <a:r>
              <a:rPr lang="en-US" dirty="0" smtClean="0"/>
              <a:t>,</a:t>
            </a:r>
            <a:r>
              <a:rPr lang="lt-LT" dirty="0" smtClean="0"/>
              <a:t> </a:t>
            </a:r>
            <a:r>
              <a:rPr lang="lt-LT" dirty="0" err="1" smtClean="0"/>
              <a:t>chemistry</a:t>
            </a:r>
            <a:r>
              <a:rPr lang="lt-LT" dirty="0"/>
              <a:t>, </a:t>
            </a:r>
            <a:r>
              <a:rPr lang="lt-LT" dirty="0" err="1"/>
              <a:t>agriculture</a:t>
            </a:r>
            <a:r>
              <a:rPr lang="lt-LT" dirty="0"/>
              <a:t>, </a:t>
            </a:r>
            <a:r>
              <a:rPr lang="lt-LT" dirty="0" err="1"/>
              <a:t>environment</a:t>
            </a:r>
            <a:r>
              <a:rPr lang="lt-LT" dirty="0" smtClean="0"/>
              <a:t>, etc</a:t>
            </a:r>
            <a:r>
              <a:rPr lang="lt-LT" dirty="0"/>
              <a:t>. </a:t>
            </a:r>
            <a:r>
              <a:rPr lang="lt-LT" dirty="0" err="1"/>
              <a:t>Lithuania’s</a:t>
            </a:r>
            <a:r>
              <a:rPr lang="lt-LT" dirty="0"/>
              <a:t> </a:t>
            </a:r>
            <a:r>
              <a:rPr lang="lt-LT" dirty="0" err="1" smtClean="0"/>
              <a:t>biotechnology</a:t>
            </a:r>
            <a:r>
              <a:rPr lang="lt-LT" dirty="0" smtClean="0"/>
              <a:t> </a:t>
            </a:r>
            <a:r>
              <a:rPr lang="lt-LT" dirty="0" err="1" smtClean="0"/>
              <a:t>products</a:t>
            </a:r>
            <a:r>
              <a:rPr lang="lt-LT" dirty="0" smtClean="0"/>
              <a:t> </a:t>
            </a:r>
            <a:r>
              <a:rPr lang="lt-LT" dirty="0"/>
              <a:t>are </a:t>
            </a:r>
            <a:r>
              <a:rPr lang="lt-LT" dirty="0" err="1"/>
              <a:t>recognised</a:t>
            </a:r>
            <a:r>
              <a:rPr lang="lt-LT" dirty="0"/>
              <a:t> </a:t>
            </a:r>
            <a:r>
              <a:rPr lang="lt-LT" dirty="0" err="1"/>
              <a:t>worldwide</a:t>
            </a:r>
            <a:r>
              <a:rPr lang="lt-LT" dirty="0" smtClean="0"/>
              <a:t>, </a:t>
            </a:r>
            <a:r>
              <a:rPr lang="en-US" dirty="0" smtClean="0"/>
              <a:t>as </a:t>
            </a:r>
            <a:r>
              <a:rPr lang="en-US" dirty="0"/>
              <a:t>90% of them are exported to </a:t>
            </a:r>
            <a:r>
              <a:rPr lang="en-US" dirty="0" smtClean="0"/>
              <a:t>over</a:t>
            </a:r>
            <a:r>
              <a:rPr lang="lt-LT" dirty="0" smtClean="0"/>
              <a:t> </a:t>
            </a:r>
            <a:r>
              <a:rPr lang="en-US" dirty="0" smtClean="0"/>
              <a:t>100 </a:t>
            </a:r>
            <a:r>
              <a:rPr lang="en-US" dirty="0"/>
              <a:t>countries. The main export </a:t>
            </a:r>
            <a:r>
              <a:rPr lang="en-US" dirty="0" smtClean="0"/>
              <a:t>markets</a:t>
            </a:r>
            <a:r>
              <a:rPr lang="lt-LT" dirty="0" smtClean="0"/>
              <a:t> </a:t>
            </a:r>
            <a:r>
              <a:rPr lang="es-ES" dirty="0" err="1" smtClean="0"/>
              <a:t>include</a:t>
            </a:r>
            <a:r>
              <a:rPr lang="es-ES" dirty="0" smtClean="0"/>
              <a:t> </a:t>
            </a:r>
            <a:r>
              <a:rPr lang="es-ES" dirty="0" err="1"/>
              <a:t>the</a:t>
            </a:r>
            <a:r>
              <a:rPr lang="es-ES" dirty="0"/>
              <a:t> USA, </a:t>
            </a:r>
            <a:r>
              <a:rPr lang="es-ES" dirty="0" err="1"/>
              <a:t>Japan</a:t>
            </a:r>
            <a:r>
              <a:rPr lang="es-ES" dirty="0"/>
              <a:t>, Israel</a:t>
            </a:r>
            <a:r>
              <a:rPr lang="es-ES" dirty="0" smtClean="0"/>
              <a:t>,</a:t>
            </a:r>
            <a:r>
              <a:rPr lang="lt-LT" dirty="0" smtClean="0"/>
              <a:t> </a:t>
            </a:r>
            <a:r>
              <a:rPr lang="en-US" dirty="0" smtClean="0"/>
              <a:t>Germany </a:t>
            </a:r>
            <a:r>
              <a:rPr lang="en-US" dirty="0"/>
              <a:t>and the United Kingdom</a:t>
            </a:r>
            <a:r>
              <a:rPr lang="en-US" dirty="0" smtClean="0"/>
              <a:t>.</a:t>
            </a:r>
            <a:r>
              <a:rPr lang="lt-LT" dirty="0" smtClean="0"/>
              <a:t> </a:t>
            </a:r>
            <a:r>
              <a:rPr lang="en-US" dirty="0" smtClean="0"/>
              <a:t>The </a:t>
            </a:r>
            <a:r>
              <a:rPr lang="en-US" dirty="0"/>
              <a:t>sector grows on average by 25</a:t>
            </a:r>
            <a:r>
              <a:rPr lang="en-US" dirty="0" smtClean="0"/>
              <a:t>%</a:t>
            </a:r>
            <a:r>
              <a:rPr lang="lt-LT" dirty="0" smtClean="0"/>
              <a:t> </a:t>
            </a:r>
            <a:r>
              <a:rPr lang="lt-LT" dirty="0" err="1" smtClean="0"/>
              <a:t>annually</a:t>
            </a:r>
            <a:r>
              <a:rPr lang="lt-LT" dirty="0"/>
              <a:t>.</a:t>
            </a:r>
          </a:p>
        </p:txBody>
      </p:sp>
    </p:spTree>
    <p:extLst>
      <p:ext uri="{BB962C8B-B14F-4D97-AF65-F5344CB8AC3E}">
        <p14:creationId xmlns:p14="http://schemas.microsoft.com/office/powerpoint/2010/main" xmlns="" val="3248679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err="1"/>
              <a:t>Attractive</a:t>
            </a:r>
            <a:r>
              <a:rPr lang="lt-LT" dirty="0"/>
              <a:t> </a:t>
            </a:r>
            <a:r>
              <a:rPr lang="lt-LT" dirty="0" err="1"/>
              <a:t>sectors</a:t>
            </a:r>
            <a:r>
              <a:rPr lang="lt-LT" dirty="0"/>
              <a:t> </a:t>
            </a:r>
          </a:p>
        </p:txBody>
      </p:sp>
      <p:sp>
        <p:nvSpPr>
          <p:cNvPr id="3" name="Content Placeholder 2"/>
          <p:cNvSpPr>
            <a:spLocks noGrp="1"/>
          </p:cNvSpPr>
          <p:nvPr>
            <p:ph idx="1"/>
          </p:nvPr>
        </p:nvSpPr>
        <p:spPr/>
        <p:txBody>
          <a:bodyPr>
            <a:noAutofit/>
          </a:bodyPr>
          <a:lstStyle/>
          <a:p>
            <a:pPr algn="just"/>
            <a:r>
              <a:rPr lang="lt-LT" b="1" i="1" dirty="0" err="1" smtClean="0"/>
              <a:t>Laser</a:t>
            </a:r>
            <a:r>
              <a:rPr lang="lt-LT" b="1" i="1" dirty="0" smtClean="0"/>
              <a:t> </a:t>
            </a:r>
            <a:r>
              <a:rPr lang="lt-LT" b="1" i="1" dirty="0" err="1" smtClean="0"/>
              <a:t>technologies</a:t>
            </a:r>
            <a:r>
              <a:rPr lang="lt-LT" b="1" i="1" dirty="0"/>
              <a:t>:</a:t>
            </a:r>
            <a:r>
              <a:rPr lang="lt-LT" b="1" i="1" dirty="0" smtClean="0"/>
              <a:t> </a:t>
            </a:r>
            <a:r>
              <a:rPr lang="lt-LT" dirty="0" smtClean="0"/>
              <a:t>Lithuania </a:t>
            </a:r>
            <a:r>
              <a:rPr lang="en-US" dirty="0" smtClean="0"/>
              <a:t>accounts </a:t>
            </a:r>
            <a:r>
              <a:rPr lang="en-US" dirty="0"/>
              <a:t>for more than half of </a:t>
            </a:r>
            <a:r>
              <a:rPr lang="en-US" dirty="0" smtClean="0"/>
              <a:t>the</a:t>
            </a:r>
            <a:r>
              <a:rPr lang="lt-LT" dirty="0" smtClean="0"/>
              <a:t> </a:t>
            </a:r>
            <a:r>
              <a:rPr lang="en-US" dirty="0" smtClean="0"/>
              <a:t>global </a:t>
            </a:r>
            <a:r>
              <a:rPr lang="en-US" dirty="0"/>
              <a:t>market of picosecond </a:t>
            </a:r>
            <a:r>
              <a:rPr lang="en-US" dirty="0" smtClean="0"/>
              <a:t>laser</a:t>
            </a:r>
            <a:r>
              <a:rPr lang="lt-LT" dirty="0" smtClean="0"/>
              <a:t> </a:t>
            </a:r>
            <a:r>
              <a:rPr lang="lt-LT" dirty="0" err="1" smtClean="0"/>
              <a:t>speedometers</a:t>
            </a:r>
            <a:r>
              <a:rPr lang="lt-LT" dirty="0"/>
              <a:t>. A </a:t>
            </a:r>
            <a:r>
              <a:rPr lang="lt-LT" dirty="0" err="1"/>
              <a:t>world-class</a:t>
            </a:r>
            <a:r>
              <a:rPr lang="lt-LT" dirty="0"/>
              <a:t> </a:t>
            </a:r>
            <a:r>
              <a:rPr lang="lt-LT" dirty="0" err="1" smtClean="0"/>
              <a:t>quality</a:t>
            </a:r>
            <a:r>
              <a:rPr lang="lt-LT" dirty="0" smtClean="0"/>
              <a:t> </a:t>
            </a:r>
            <a:r>
              <a:rPr lang="en-US" dirty="0" smtClean="0"/>
              <a:t>of </a:t>
            </a:r>
            <a:r>
              <a:rPr lang="en-US" dirty="0"/>
              <a:t>laser production has been </a:t>
            </a:r>
            <a:r>
              <a:rPr lang="en-US" dirty="0" err="1" smtClean="0"/>
              <a:t>recognised</a:t>
            </a:r>
            <a:r>
              <a:rPr lang="lt-LT" dirty="0" smtClean="0"/>
              <a:t> </a:t>
            </a:r>
            <a:r>
              <a:rPr lang="en-US" dirty="0" smtClean="0"/>
              <a:t>by </a:t>
            </a:r>
            <a:r>
              <a:rPr lang="en-US" dirty="0"/>
              <a:t>nearly 100 countries </a:t>
            </a:r>
            <a:r>
              <a:rPr lang="en-US" dirty="0" smtClean="0"/>
              <a:t>importing</a:t>
            </a:r>
            <a:r>
              <a:rPr lang="lt-LT" dirty="0" smtClean="0"/>
              <a:t> </a:t>
            </a:r>
            <a:r>
              <a:rPr lang="en-US" dirty="0" smtClean="0"/>
              <a:t>over </a:t>
            </a:r>
            <a:r>
              <a:rPr lang="en-US" dirty="0"/>
              <a:t>90% of the Lithuanian </a:t>
            </a:r>
            <a:r>
              <a:rPr lang="en-US" dirty="0" smtClean="0"/>
              <a:t>laser</a:t>
            </a:r>
            <a:r>
              <a:rPr lang="lt-LT" dirty="0" smtClean="0"/>
              <a:t> </a:t>
            </a:r>
            <a:r>
              <a:rPr lang="lt-LT" dirty="0" err="1" smtClean="0"/>
              <a:t>production</a:t>
            </a:r>
            <a:r>
              <a:rPr lang="lt-LT" dirty="0"/>
              <a:t>. </a:t>
            </a:r>
            <a:r>
              <a:rPr lang="lt-LT" dirty="0" err="1"/>
              <a:t>Such</a:t>
            </a:r>
            <a:r>
              <a:rPr lang="lt-LT" dirty="0"/>
              <a:t> </a:t>
            </a:r>
            <a:r>
              <a:rPr lang="lt-LT" dirty="0" err="1"/>
              <a:t>companies</a:t>
            </a:r>
            <a:r>
              <a:rPr lang="lt-LT" dirty="0"/>
              <a:t> </a:t>
            </a:r>
            <a:r>
              <a:rPr lang="lt-LT" dirty="0" err="1" smtClean="0"/>
              <a:t>and</a:t>
            </a:r>
            <a:r>
              <a:rPr lang="lt-LT" dirty="0" smtClean="0"/>
              <a:t> </a:t>
            </a:r>
            <a:r>
              <a:rPr lang="lt-LT" dirty="0" err="1" smtClean="0"/>
              <a:t>organisations</a:t>
            </a:r>
            <a:r>
              <a:rPr lang="lt-LT" dirty="0" smtClean="0"/>
              <a:t> </a:t>
            </a:r>
            <a:r>
              <a:rPr lang="lt-LT" dirty="0" err="1"/>
              <a:t>as</a:t>
            </a:r>
            <a:r>
              <a:rPr lang="lt-LT" dirty="0"/>
              <a:t> NATO, </a:t>
            </a:r>
            <a:r>
              <a:rPr lang="lt-LT" dirty="0" err="1"/>
              <a:t>Pentagon</a:t>
            </a:r>
            <a:r>
              <a:rPr lang="lt-LT" dirty="0" smtClean="0"/>
              <a:t>, </a:t>
            </a:r>
            <a:r>
              <a:rPr lang="en-US" dirty="0" smtClean="0"/>
              <a:t>Nuclear </a:t>
            </a:r>
            <a:r>
              <a:rPr lang="en-US" dirty="0"/>
              <a:t>Research Centre in Israel</a:t>
            </a:r>
            <a:r>
              <a:rPr lang="en-US" dirty="0" smtClean="0"/>
              <a:t>,</a:t>
            </a:r>
            <a:r>
              <a:rPr lang="lt-LT" dirty="0" smtClean="0"/>
              <a:t> </a:t>
            </a:r>
            <a:r>
              <a:rPr lang="lt-LT" dirty="0" err="1" smtClean="0"/>
              <a:t>Rezerford</a:t>
            </a:r>
            <a:r>
              <a:rPr lang="lt-LT" dirty="0" smtClean="0"/>
              <a:t> </a:t>
            </a:r>
            <a:r>
              <a:rPr lang="lt-LT" dirty="0" err="1"/>
              <a:t>Laboratories</a:t>
            </a:r>
            <a:r>
              <a:rPr lang="lt-LT" dirty="0"/>
              <a:t> </a:t>
            </a:r>
            <a:r>
              <a:rPr lang="lt-LT" dirty="0" err="1"/>
              <a:t>in</a:t>
            </a:r>
            <a:r>
              <a:rPr lang="lt-LT" dirty="0"/>
              <a:t> </a:t>
            </a:r>
            <a:r>
              <a:rPr lang="lt-LT" dirty="0" err="1"/>
              <a:t>England</a:t>
            </a:r>
            <a:r>
              <a:rPr lang="lt-LT" dirty="0" smtClean="0"/>
              <a:t>, </a:t>
            </a:r>
            <a:r>
              <a:rPr lang="lt-LT" dirty="0" err="1" smtClean="0"/>
              <a:t>Berkley</a:t>
            </a:r>
            <a:r>
              <a:rPr lang="lt-LT" dirty="0" smtClean="0"/>
              <a:t> </a:t>
            </a:r>
            <a:r>
              <a:rPr lang="lt-LT" dirty="0"/>
              <a:t>University, </a:t>
            </a:r>
            <a:r>
              <a:rPr lang="lt-LT" dirty="0" err="1"/>
              <a:t>Livermore</a:t>
            </a:r>
            <a:r>
              <a:rPr lang="lt-LT" dirty="0"/>
              <a:t> </a:t>
            </a:r>
            <a:r>
              <a:rPr lang="lt-LT" dirty="0" err="1" smtClean="0"/>
              <a:t>National</a:t>
            </a:r>
            <a:r>
              <a:rPr lang="lt-LT" dirty="0" smtClean="0"/>
              <a:t> </a:t>
            </a:r>
            <a:r>
              <a:rPr lang="en-US" dirty="0" smtClean="0"/>
              <a:t>Laboratory </a:t>
            </a:r>
            <a:r>
              <a:rPr lang="en-US" dirty="0"/>
              <a:t>are the clients </a:t>
            </a:r>
            <a:r>
              <a:rPr lang="en-US" dirty="0" smtClean="0"/>
              <a:t>of</a:t>
            </a:r>
            <a:r>
              <a:rPr lang="lt-LT" dirty="0" smtClean="0"/>
              <a:t> </a:t>
            </a:r>
            <a:r>
              <a:rPr lang="lt-LT" dirty="0" err="1" smtClean="0"/>
              <a:t>the</a:t>
            </a:r>
            <a:r>
              <a:rPr lang="lt-LT" dirty="0" smtClean="0"/>
              <a:t> </a:t>
            </a:r>
            <a:r>
              <a:rPr lang="lt-LT" dirty="0"/>
              <a:t>Lithuanian </a:t>
            </a:r>
            <a:r>
              <a:rPr lang="lt-LT" dirty="0" err="1"/>
              <a:t>companies</a:t>
            </a:r>
            <a:r>
              <a:rPr lang="lt-LT" dirty="0"/>
              <a:t> </a:t>
            </a:r>
            <a:r>
              <a:rPr lang="lt-LT" dirty="0" err="1" smtClean="0"/>
              <a:t>producing</a:t>
            </a:r>
            <a:r>
              <a:rPr lang="lt-LT" dirty="0" smtClean="0"/>
              <a:t> </a:t>
            </a:r>
            <a:r>
              <a:rPr lang="lt-LT" dirty="0" err="1" smtClean="0"/>
              <a:t>lasers</a:t>
            </a:r>
            <a:r>
              <a:rPr lang="lt-LT" dirty="0" smtClean="0"/>
              <a:t>. </a:t>
            </a:r>
            <a:r>
              <a:rPr lang="en-US" dirty="0"/>
              <a:t>The sector grows on average by </a:t>
            </a:r>
            <a:r>
              <a:rPr lang="en-US" dirty="0" smtClean="0"/>
              <a:t>more</a:t>
            </a:r>
            <a:r>
              <a:rPr lang="lt-LT" dirty="0" smtClean="0"/>
              <a:t> </a:t>
            </a:r>
            <a:r>
              <a:rPr lang="lt-LT" dirty="0" err="1" smtClean="0"/>
              <a:t>than</a:t>
            </a:r>
            <a:r>
              <a:rPr lang="lt-LT" dirty="0" smtClean="0"/>
              <a:t> </a:t>
            </a:r>
            <a:r>
              <a:rPr lang="lt-LT" dirty="0"/>
              <a:t>10% </a:t>
            </a:r>
            <a:r>
              <a:rPr lang="lt-LT" dirty="0" err="1"/>
              <a:t>annually</a:t>
            </a:r>
            <a:r>
              <a:rPr lang="lt-LT" dirty="0" smtClean="0"/>
              <a:t>.</a:t>
            </a:r>
          </a:p>
          <a:p>
            <a:pPr algn="just"/>
            <a:r>
              <a:rPr lang="en-US" dirty="0"/>
              <a:t>The </a:t>
            </a:r>
            <a:r>
              <a:rPr lang="en-US" b="1" i="1" dirty="0"/>
              <a:t>Fintech </a:t>
            </a:r>
            <a:r>
              <a:rPr lang="en-US" dirty="0"/>
              <a:t>sector falls among </a:t>
            </a:r>
            <a:r>
              <a:rPr lang="en-US" dirty="0" smtClean="0"/>
              <a:t>the</a:t>
            </a:r>
            <a:r>
              <a:rPr lang="lt-LT" dirty="0" smtClean="0"/>
              <a:t> </a:t>
            </a:r>
            <a:r>
              <a:rPr lang="en-US" dirty="0" smtClean="0"/>
              <a:t>most </a:t>
            </a:r>
            <a:r>
              <a:rPr lang="en-US" dirty="0"/>
              <a:t>promising and growing </a:t>
            </a:r>
            <a:r>
              <a:rPr lang="en-US" dirty="0" smtClean="0"/>
              <a:t>sectors</a:t>
            </a:r>
            <a:r>
              <a:rPr lang="lt-LT" dirty="0" smtClean="0"/>
              <a:t> </a:t>
            </a:r>
            <a:r>
              <a:rPr lang="lt-LT" dirty="0" err="1" smtClean="0"/>
              <a:t>in</a:t>
            </a:r>
            <a:r>
              <a:rPr lang="lt-LT" dirty="0" smtClean="0"/>
              <a:t> </a:t>
            </a:r>
            <a:r>
              <a:rPr lang="lt-LT" dirty="0"/>
              <a:t>Lithuania</a:t>
            </a:r>
            <a:r>
              <a:rPr lang="lt-LT" dirty="0" smtClean="0"/>
              <a:t>. </a:t>
            </a:r>
            <a:r>
              <a:rPr lang="lt-LT" dirty="0"/>
              <a:t>It </a:t>
            </a:r>
            <a:r>
              <a:rPr lang="lt-LT" dirty="0" err="1"/>
              <a:t>is</a:t>
            </a:r>
            <a:r>
              <a:rPr lang="lt-LT" dirty="0"/>
              <a:t> </a:t>
            </a:r>
            <a:r>
              <a:rPr lang="lt-LT" dirty="0" err="1"/>
              <a:t>highly</a:t>
            </a:r>
            <a:r>
              <a:rPr lang="lt-LT" dirty="0"/>
              <a:t> </a:t>
            </a:r>
            <a:r>
              <a:rPr lang="lt-LT" dirty="0" err="1" smtClean="0"/>
              <a:t>supported</a:t>
            </a:r>
            <a:r>
              <a:rPr lang="lt-LT" dirty="0"/>
              <a:t> </a:t>
            </a:r>
            <a:r>
              <a:rPr lang="en-US" dirty="0" smtClean="0"/>
              <a:t>and </a:t>
            </a:r>
            <a:r>
              <a:rPr lang="en-US" dirty="0"/>
              <a:t>promoted by authorities at </a:t>
            </a:r>
            <a:r>
              <a:rPr lang="en-US" dirty="0" smtClean="0"/>
              <a:t>both</a:t>
            </a:r>
            <a:r>
              <a:rPr lang="lt-LT" dirty="0" smtClean="0"/>
              <a:t> </a:t>
            </a:r>
            <a:r>
              <a:rPr lang="en-US" dirty="0" smtClean="0"/>
              <a:t>national </a:t>
            </a:r>
            <a:r>
              <a:rPr lang="en-US" dirty="0"/>
              <a:t>and municipal levels </a:t>
            </a:r>
            <a:r>
              <a:rPr lang="en-US" dirty="0" smtClean="0"/>
              <a:t>by</a:t>
            </a:r>
            <a:r>
              <a:rPr lang="lt-LT" dirty="0" smtClean="0"/>
              <a:t> </a:t>
            </a:r>
            <a:r>
              <a:rPr lang="lt-LT" dirty="0" err="1" smtClean="0"/>
              <a:t>the</a:t>
            </a:r>
            <a:r>
              <a:rPr lang="lt-LT" dirty="0" smtClean="0"/>
              <a:t> </a:t>
            </a:r>
            <a:r>
              <a:rPr lang="lt-LT" dirty="0" err="1"/>
              <a:t>introduction</a:t>
            </a:r>
            <a:r>
              <a:rPr lang="lt-LT" dirty="0"/>
              <a:t> </a:t>
            </a:r>
            <a:r>
              <a:rPr lang="lt-LT" dirty="0" err="1"/>
              <a:t>of</a:t>
            </a:r>
            <a:r>
              <a:rPr lang="lt-LT" dirty="0"/>
              <a:t> </a:t>
            </a:r>
            <a:r>
              <a:rPr lang="lt-LT" dirty="0" err="1" smtClean="0"/>
              <a:t>Fintech-friendly</a:t>
            </a:r>
            <a:r>
              <a:rPr lang="lt-LT" dirty="0" smtClean="0"/>
              <a:t> </a:t>
            </a:r>
            <a:r>
              <a:rPr lang="lt-LT" dirty="0" err="1" smtClean="0"/>
              <a:t>regulations</a:t>
            </a:r>
            <a:r>
              <a:rPr lang="lt-LT" dirty="0"/>
              <a:t>, </a:t>
            </a:r>
            <a:r>
              <a:rPr lang="lt-LT" dirty="0" err="1"/>
              <a:t>including</a:t>
            </a:r>
            <a:r>
              <a:rPr lang="lt-LT" dirty="0"/>
              <a:t> </a:t>
            </a:r>
            <a:r>
              <a:rPr lang="lt-LT" dirty="0" err="1"/>
              <a:t>the</a:t>
            </a:r>
            <a:r>
              <a:rPr lang="lt-LT" dirty="0"/>
              <a:t> </a:t>
            </a:r>
            <a:r>
              <a:rPr lang="lt-LT" dirty="0" err="1" smtClean="0"/>
              <a:t>regulations</a:t>
            </a:r>
            <a:r>
              <a:rPr lang="lt-LT" dirty="0" smtClean="0"/>
              <a:t> </a:t>
            </a:r>
            <a:r>
              <a:rPr lang="en-US" dirty="0" smtClean="0"/>
              <a:t>on </a:t>
            </a:r>
            <a:r>
              <a:rPr lang="en-US" dirty="0"/>
              <a:t>the obtainment of an </a:t>
            </a:r>
            <a:r>
              <a:rPr lang="en-US" dirty="0" smtClean="0"/>
              <a:t>e-money</a:t>
            </a:r>
            <a:r>
              <a:rPr lang="lt-LT" dirty="0" smtClean="0"/>
              <a:t> </a:t>
            </a:r>
            <a:r>
              <a:rPr lang="en-US" dirty="0" smtClean="0"/>
              <a:t>or </a:t>
            </a:r>
            <a:r>
              <a:rPr lang="en-US" dirty="0"/>
              <a:t>payment license that is 2–3 </a:t>
            </a:r>
            <a:r>
              <a:rPr lang="en-US" dirty="0" smtClean="0"/>
              <a:t>times</a:t>
            </a:r>
            <a:r>
              <a:rPr lang="lt-LT" dirty="0" smtClean="0"/>
              <a:t> </a:t>
            </a:r>
            <a:r>
              <a:rPr lang="en-US" dirty="0" smtClean="0"/>
              <a:t>faster </a:t>
            </a:r>
            <a:r>
              <a:rPr lang="en-US" dirty="0"/>
              <a:t>than in other EU jurisdictions</a:t>
            </a:r>
            <a:r>
              <a:rPr lang="en-US" dirty="0" smtClean="0"/>
              <a:t>.</a:t>
            </a:r>
            <a:r>
              <a:rPr lang="lt-LT" dirty="0" smtClean="0"/>
              <a:t> </a:t>
            </a:r>
            <a:r>
              <a:rPr lang="en-US" dirty="0" smtClean="0"/>
              <a:t>Direct </a:t>
            </a:r>
            <a:r>
              <a:rPr lang="en-US" dirty="0"/>
              <a:t>access to SEPA can be </a:t>
            </a:r>
            <a:r>
              <a:rPr lang="en-US" dirty="0" smtClean="0"/>
              <a:t>gained</a:t>
            </a:r>
            <a:r>
              <a:rPr lang="lt-LT" dirty="0" smtClean="0"/>
              <a:t> </a:t>
            </a:r>
            <a:r>
              <a:rPr lang="en-US" dirty="0" smtClean="0"/>
              <a:t>via </a:t>
            </a:r>
            <a:r>
              <a:rPr lang="en-US" dirty="0"/>
              <a:t>a Bank of Lithuania API. It is </a:t>
            </a:r>
            <a:r>
              <a:rPr lang="en-US" dirty="0" smtClean="0"/>
              <a:t>also</a:t>
            </a:r>
            <a:r>
              <a:rPr lang="lt-LT" dirty="0" smtClean="0"/>
              <a:t> </a:t>
            </a:r>
            <a:r>
              <a:rPr lang="en-US" dirty="0" smtClean="0"/>
              <a:t>possible </a:t>
            </a:r>
            <a:r>
              <a:rPr lang="en-US" dirty="0"/>
              <a:t>to issue your own IBANs</a:t>
            </a:r>
            <a:r>
              <a:rPr lang="en-US" dirty="0" smtClean="0"/>
              <a:t>.</a:t>
            </a:r>
            <a:r>
              <a:rPr lang="lt-LT" dirty="0" smtClean="0"/>
              <a:t> </a:t>
            </a:r>
            <a:r>
              <a:rPr lang="en-US" dirty="0"/>
              <a:t>Up to 10 Fintech start-ups </a:t>
            </a:r>
            <a:r>
              <a:rPr lang="en-US" dirty="0" smtClean="0"/>
              <a:t>were</a:t>
            </a:r>
            <a:r>
              <a:rPr lang="lt-LT" dirty="0" smtClean="0"/>
              <a:t> </a:t>
            </a:r>
            <a:r>
              <a:rPr lang="en-US" dirty="0" smtClean="0"/>
              <a:t>established </a:t>
            </a:r>
            <a:r>
              <a:rPr lang="en-US" dirty="0"/>
              <a:t>in Vilnius over the </a:t>
            </a:r>
            <a:r>
              <a:rPr lang="en-US" dirty="0" smtClean="0"/>
              <a:t>last</a:t>
            </a:r>
            <a:r>
              <a:rPr lang="lt-LT" dirty="0" smtClean="0"/>
              <a:t> </a:t>
            </a:r>
            <a:r>
              <a:rPr lang="en-US" dirty="0" smtClean="0"/>
              <a:t>year</a:t>
            </a:r>
            <a:r>
              <a:rPr lang="en-US" dirty="0"/>
              <a:t>. Such companies as Barclays</a:t>
            </a:r>
            <a:r>
              <a:rPr lang="en-US" dirty="0" smtClean="0"/>
              <a:t>,</a:t>
            </a:r>
            <a:r>
              <a:rPr lang="lt-LT" dirty="0" smtClean="0"/>
              <a:t> </a:t>
            </a:r>
            <a:r>
              <a:rPr lang="en-US" dirty="0" smtClean="0"/>
              <a:t>Western </a:t>
            </a:r>
            <a:r>
              <a:rPr lang="en-US" dirty="0"/>
              <a:t>Union, </a:t>
            </a:r>
            <a:r>
              <a:rPr lang="en-US" dirty="0" err="1"/>
              <a:t>deVere</a:t>
            </a:r>
            <a:r>
              <a:rPr lang="en-US" dirty="0"/>
              <a:t> Group, </a:t>
            </a:r>
            <a:r>
              <a:rPr lang="en-US" dirty="0" smtClean="0"/>
              <a:t>Nasdaq,</a:t>
            </a:r>
            <a:r>
              <a:rPr lang="lt-LT" dirty="0" smtClean="0"/>
              <a:t> </a:t>
            </a:r>
            <a:r>
              <a:rPr lang="en-US" dirty="0" smtClean="0"/>
              <a:t>Revel </a:t>
            </a:r>
            <a:r>
              <a:rPr lang="en-US" dirty="0"/>
              <a:t>Systems and other </a:t>
            </a:r>
            <a:r>
              <a:rPr lang="en-US" dirty="0" smtClean="0"/>
              <a:t>have</a:t>
            </a:r>
            <a:r>
              <a:rPr lang="lt-LT" dirty="0" smtClean="0"/>
              <a:t> </a:t>
            </a:r>
            <a:r>
              <a:rPr lang="en-US" dirty="0" smtClean="0"/>
              <a:t>already </a:t>
            </a:r>
            <a:r>
              <a:rPr lang="en-US" dirty="0"/>
              <a:t>chosen Lithuania as one </a:t>
            </a:r>
            <a:r>
              <a:rPr lang="en-US" dirty="0" smtClean="0"/>
              <a:t>of</a:t>
            </a:r>
            <a:r>
              <a:rPr lang="lt-LT" dirty="0" smtClean="0"/>
              <a:t> </a:t>
            </a:r>
            <a:r>
              <a:rPr lang="en-US" dirty="0" smtClean="0"/>
              <a:t>their </a:t>
            </a:r>
            <a:r>
              <a:rPr lang="en-US" dirty="0"/>
              <a:t>go-to places to do business</a:t>
            </a:r>
            <a:r>
              <a:rPr lang="en-US" dirty="0" smtClean="0"/>
              <a:t>.</a:t>
            </a:r>
            <a:endParaRPr lang="lt-LT" dirty="0" smtClean="0"/>
          </a:p>
          <a:p>
            <a:pPr algn="just"/>
            <a:r>
              <a:rPr lang="lt-LT" b="1" i="1" dirty="0" err="1"/>
              <a:t>Renewable</a:t>
            </a:r>
            <a:r>
              <a:rPr lang="lt-LT" b="1" i="1" dirty="0"/>
              <a:t> </a:t>
            </a:r>
            <a:r>
              <a:rPr lang="lt-LT" dirty="0" err="1"/>
              <a:t>energy</a:t>
            </a:r>
            <a:r>
              <a:rPr lang="lt-LT" dirty="0"/>
              <a:t> </a:t>
            </a:r>
            <a:r>
              <a:rPr lang="lt-LT" dirty="0" err="1"/>
              <a:t>development</a:t>
            </a:r>
            <a:r>
              <a:rPr lang="lt-LT" dirty="0"/>
              <a:t> </a:t>
            </a:r>
            <a:r>
              <a:rPr lang="lt-LT" dirty="0" err="1" smtClean="0"/>
              <a:t>is</a:t>
            </a:r>
            <a:r>
              <a:rPr lang="lt-LT" dirty="0" smtClean="0"/>
              <a:t> </a:t>
            </a:r>
            <a:r>
              <a:rPr lang="lt-LT" dirty="0" err="1" smtClean="0"/>
              <a:t>becoming</a:t>
            </a:r>
            <a:r>
              <a:rPr lang="lt-LT" dirty="0" smtClean="0"/>
              <a:t> </a:t>
            </a:r>
            <a:r>
              <a:rPr lang="lt-LT" dirty="0" err="1"/>
              <a:t>increasingly</a:t>
            </a:r>
            <a:r>
              <a:rPr lang="lt-LT" dirty="0"/>
              <a:t> </a:t>
            </a:r>
            <a:r>
              <a:rPr lang="lt-LT" dirty="0" err="1"/>
              <a:t>important</a:t>
            </a:r>
            <a:r>
              <a:rPr lang="lt-LT" dirty="0"/>
              <a:t> </a:t>
            </a:r>
            <a:r>
              <a:rPr lang="lt-LT" dirty="0" err="1" smtClean="0"/>
              <a:t>for</a:t>
            </a:r>
            <a:r>
              <a:rPr lang="lt-LT" dirty="0" smtClean="0"/>
              <a:t> </a:t>
            </a:r>
            <a:r>
              <a:rPr lang="lt-LT" dirty="0" err="1" smtClean="0"/>
              <a:t>Lithuania’s</a:t>
            </a:r>
            <a:r>
              <a:rPr lang="lt-LT" dirty="0" smtClean="0"/>
              <a:t> </a:t>
            </a:r>
            <a:r>
              <a:rPr lang="lt-LT" dirty="0" err="1"/>
              <a:t>export</a:t>
            </a:r>
            <a:r>
              <a:rPr lang="lt-LT" dirty="0"/>
              <a:t>, </a:t>
            </a:r>
            <a:r>
              <a:rPr lang="lt-LT" dirty="0" err="1"/>
              <a:t>too</a:t>
            </a:r>
            <a:r>
              <a:rPr lang="lt-LT" dirty="0" smtClean="0"/>
              <a:t>.</a:t>
            </a:r>
          </a:p>
        </p:txBody>
      </p:sp>
    </p:spTree>
    <p:extLst>
      <p:ext uri="{BB962C8B-B14F-4D97-AF65-F5344CB8AC3E}">
        <p14:creationId xmlns:p14="http://schemas.microsoft.com/office/powerpoint/2010/main" xmlns="" val="3145124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err="1"/>
              <a:t>Economic</a:t>
            </a:r>
            <a:r>
              <a:rPr lang="lt-LT" dirty="0"/>
              <a:t> </a:t>
            </a:r>
            <a:r>
              <a:rPr lang="lt-LT" dirty="0" err="1"/>
              <a:t>specialisation</a:t>
            </a:r>
            <a:r>
              <a:rPr lang="lt-LT" dirty="0"/>
              <a:t> </a:t>
            </a:r>
            <a:r>
              <a:rPr lang="lt-LT" dirty="0" err="1"/>
              <a:t>of</a:t>
            </a:r>
            <a:r>
              <a:rPr lang="lt-LT" dirty="0"/>
              <a:t> </a:t>
            </a:r>
            <a:r>
              <a:rPr lang="lt-LT" dirty="0" err="1" smtClean="0"/>
              <a:t>the</a:t>
            </a:r>
            <a:r>
              <a:rPr lang="lt-LT" dirty="0" smtClean="0"/>
              <a:t> </a:t>
            </a:r>
            <a:r>
              <a:rPr lang="en-US" dirty="0" smtClean="0"/>
              <a:t>regions</a:t>
            </a:r>
            <a:r>
              <a:rPr lang="lt-LT" dirty="0" smtClean="0"/>
              <a:t> (</a:t>
            </a:r>
            <a:r>
              <a:rPr lang="lt-LT" dirty="0" err="1"/>
              <a:t>Business</a:t>
            </a:r>
            <a:r>
              <a:rPr lang="lt-LT" dirty="0"/>
              <a:t> </a:t>
            </a:r>
            <a:r>
              <a:rPr lang="lt-LT" dirty="0" err="1"/>
              <a:t>Guide</a:t>
            </a:r>
            <a:r>
              <a:rPr lang="lt-LT" dirty="0"/>
              <a:t> Lithuania </a:t>
            </a:r>
            <a:r>
              <a:rPr lang="lt-LT" dirty="0" smtClean="0"/>
              <a:t>2018)</a:t>
            </a:r>
            <a:endParaRPr lang="lt-LT" dirty="0"/>
          </a:p>
        </p:txBody>
      </p:sp>
      <p:sp>
        <p:nvSpPr>
          <p:cNvPr id="3" name="Content Placeholder 2"/>
          <p:cNvSpPr>
            <a:spLocks noGrp="1"/>
          </p:cNvSpPr>
          <p:nvPr>
            <p:ph idx="1"/>
          </p:nvPr>
        </p:nvSpPr>
        <p:spPr/>
        <p:txBody>
          <a:bodyPr>
            <a:normAutofit/>
          </a:bodyPr>
          <a:lstStyle/>
          <a:p>
            <a:r>
              <a:rPr lang="en-US" sz="2400" dirty="0" smtClean="0"/>
              <a:t>The </a:t>
            </a:r>
            <a:r>
              <a:rPr lang="en-US" sz="2400" dirty="0" err="1"/>
              <a:t>Klaipėda</a:t>
            </a:r>
            <a:r>
              <a:rPr lang="en-US" sz="2400" dirty="0"/>
              <a:t> region is </a:t>
            </a:r>
            <a:r>
              <a:rPr lang="en-US" sz="2400" dirty="0" smtClean="0"/>
              <a:t>positioning</a:t>
            </a:r>
            <a:r>
              <a:rPr lang="lt-LT" sz="2400" dirty="0" smtClean="0"/>
              <a:t> </a:t>
            </a:r>
            <a:r>
              <a:rPr lang="en-US" sz="2400" dirty="0" smtClean="0"/>
              <a:t>itself </a:t>
            </a:r>
            <a:r>
              <a:rPr lang="en-US" sz="2400" dirty="0"/>
              <a:t>as a blue growth region (i.e. </a:t>
            </a:r>
            <a:r>
              <a:rPr lang="en-US" sz="2400" dirty="0" smtClean="0"/>
              <a:t>the</a:t>
            </a:r>
            <a:r>
              <a:rPr lang="lt-LT" sz="2400" dirty="0" smtClean="0"/>
              <a:t> </a:t>
            </a:r>
            <a:r>
              <a:rPr lang="en-US" sz="2400" dirty="0" smtClean="0"/>
              <a:t>region </a:t>
            </a:r>
            <a:r>
              <a:rPr lang="en-US" sz="2400" dirty="0"/>
              <a:t>will be focusing on the </a:t>
            </a:r>
            <a:r>
              <a:rPr lang="en-US" sz="2400" dirty="0" smtClean="0"/>
              <a:t>long</a:t>
            </a:r>
            <a:r>
              <a:rPr lang="lt-LT" sz="2400" dirty="0" smtClean="0"/>
              <a:t> </a:t>
            </a:r>
            <a:r>
              <a:rPr lang="en-US" sz="2400" dirty="0" smtClean="0"/>
              <a:t>term </a:t>
            </a:r>
            <a:r>
              <a:rPr lang="en-US" sz="2400" dirty="0"/>
              <a:t>strategy to support </a:t>
            </a:r>
            <a:r>
              <a:rPr lang="en-US" sz="2400" dirty="0" smtClean="0"/>
              <a:t>sustainable</a:t>
            </a:r>
            <a:r>
              <a:rPr lang="lt-LT" sz="2400" dirty="0" smtClean="0"/>
              <a:t> </a:t>
            </a:r>
            <a:r>
              <a:rPr lang="en-US" sz="2400" dirty="0" smtClean="0"/>
              <a:t>growth </a:t>
            </a:r>
            <a:r>
              <a:rPr lang="en-US" sz="2400" dirty="0"/>
              <a:t>in the marine and </a:t>
            </a:r>
            <a:r>
              <a:rPr lang="en-US" sz="2400" dirty="0" smtClean="0"/>
              <a:t>maritime</a:t>
            </a:r>
            <a:r>
              <a:rPr lang="lt-LT" sz="2400" dirty="0" smtClean="0"/>
              <a:t> </a:t>
            </a:r>
            <a:r>
              <a:rPr lang="lt-LT" sz="2400" dirty="0" err="1" smtClean="0"/>
              <a:t>sectors</a:t>
            </a:r>
            <a:r>
              <a:rPr lang="lt-LT" sz="2400" dirty="0"/>
              <a:t>), </a:t>
            </a:r>
            <a:endParaRPr lang="lt-LT" sz="2400" dirty="0" smtClean="0"/>
          </a:p>
          <a:p>
            <a:r>
              <a:rPr lang="lt-LT" sz="2400" dirty="0" err="1" smtClean="0"/>
              <a:t>the</a:t>
            </a:r>
            <a:r>
              <a:rPr lang="lt-LT" sz="2400" dirty="0" smtClean="0"/>
              <a:t> </a:t>
            </a:r>
            <a:r>
              <a:rPr lang="lt-LT" sz="2400" dirty="0"/>
              <a:t>Marijampolė </a:t>
            </a:r>
            <a:r>
              <a:rPr lang="lt-LT" sz="2400" dirty="0" err="1" smtClean="0"/>
              <a:t>region</a:t>
            </a:r>
            <a:r>
              <a:rPr lang="lt-LT" sz="2400" dirty="0" smtClean="0"/>
              <a:t> </a:t>
            </a:r>
            <a:r>
              <a:rPr lang="en-US" sz="2400" dirty="0" smtClean="0"/>
              <a:t>is </a:t>
            </a:r>
            <a:r>
              <a:rPr lang="en-US" sz="2400" dirty="0"/>
              <a:t>ready to work with investors </a:t>
            </a:r>
            <a:r>
              <a:rPr lang="en-US" sz="2400" dirty="0" smtClean="0"/>
              <a:t>in</a:t>
            </a:r>
            <a:r>
              <a:rPr lang="lt-LT" sz="2400" dirty="0" smtClean="0"/>
              <a:t> </a:t>
            </a:r>
            <a:r>
              <a:rPr lang="en-US" sz="2400" dirty="0" smtClean="0"/>
              <a:t>wood</a:t>
            </a:r>
            <a:r>
              <a:rPr lang="en-US" sz="2400" dirty="0"/>
              <a:t>, food and metal industries,</a:t>
            </a:r>
          </a:p>
          <a:p>
            <a:r>
              <a:rPr lang="en-US" sz="2400" dirty="0" err="1" smtClean="0"/>
              <a:t>Panevėžys</a:t>
            </a:r>
            <a:r>
              <a:rPr lang="en-US" sz="2400" dirty="0" smtClean="0"/>
              <a:t> </a:t>
            </a:r>
            <a:r>
              <a:rPr lang="en-US" sz="2400" dirty="0"/>
              <a:t>aims at </a:t>
            </a:r>
            <a:r>
              <a:rPr lang="en-US" sz="2400" dirty="0" smtClean="0"/>
              <a:t>becoming</a:t>
            </a:r>
            <a:r>
              <a:rPr lang="lt-LT" sz="2400" dirty="0" smtClean="0"/>
              <a:t> </a:t>
            </a:r>
            <a:r>
              <a:rPr lang="en-US" sz="2400" dirty="0" smtClean="0"/>
              <a:t>the </a:t>
            </a:r>
            <a:r>
              <a:rPr lang="en-US" sz="2400" dirty="0"/>
              <a:t>hub of robotics, etc. </a:t>
            </a:r>
            <a:endParaRPr lang="lt-LT" sz="2400" dirty="0"/>
          </a:p>
        </p:txBody>
      </p:sp>
    </p:spTree>
    <p:extLst>
      <p:ext uri="{BB962C8B-B14F-4D97-AF65-F5344CB8AC3E}">
        <p14:creationId xmlns:p14="http://schemas.microsoft.com/office/powerpoint/2010/main" xmlns="" val="463378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err="1" smtClean="0"/>
              <a:t>sources</a:t>
            </a:r>
            <a:endParaRPr lang="lt-LT" dirty="0"/>
          </a:p>
        </p:txBody>
      </p:sp>
      <p:sp>
        <p:nvSpPr>
          <p:cNvPr id="3" name="Content Placeholder 2"/>
          <p:cNvSpPr>
            <a:spLocks noGrp="1"/>
          </p:cNvSpPr>
          <p:nvPr>
            <p:ph idx="1"/>
          </p:nvPr>
        </p:nvSpPr>
        <p:spPr>
          <a:xfrm>
            <a:off x="581192" y="2180497"/>
            <a:ext cx="11029615" cy="1690168"/>
          </a:xfrm>
        </p:spPr>
        <p:txBody>
          <a:bodyPr/>
          <a:lstStyle/>
          <a:p>
            <a:r>
              <a:rPr lang="lt-LT" i="1" dirty="0" err="1"/>
              <a:t>Business</a:t>
            </a:r>
            <a:r>
              <a:rPr lang="lt-LT" i="1" dirty="0"/>
              <a:t> </a:t>
            </a:r>
            <a:r>
              <a:rPr lang="lt-LT" i="1" dirty="0" err="1" smtClean="0"/>
              <a:t>guide</a:t>
            </a:r>
            <a:r>
              <a:rPr lang="lt-LT" i="1" dirty="0" smtClean="0"/>
              <a:t> </a:t>
            </a:r>
            <a:r>
              <a:rPr lang="lt-LT" dirty="0" smtClean="0"/>
              <a:t>Lithuania 2018. </a:t>
            </a:r>
            <a:r>
              <a:rPr lang="lt-LT" dirty="0" err="1"/>
              <a:t>PricewaterhouseCoopers</a:t>
            </a:r>
            <a:r>
              <a:rPr lang="lt-LT" dirty="0"/>
              <a:t> UAB</a:t>
            </a:r>
            <a:r>
              <a:rPr lang="lt-LT" dirty="0" smtClean="0"/>
              <a:t>.</a:t>
            </a:r>
          </a:p>
          <a:p>
            <a:r>
              <a:rPr lang="lt-LT" dirty="0" err="1" smtClean="0"/>
              <a:t>Statistics</a:t>
            </a:r>
            <a:r>
              <a:rPr lang="lt-LT" dirty="0"/>
              <a:t> Lithuania. </a:t>
            </a:r>
            <a:r>
              <a:rPr lang="lt-LT" dirty="0">
                <a:hlinkClick r:id="rId2"/>
              </a:rPr>
              <a:t>https://</a:t>
            </a:r>
            <a:r>
              <a:rPr lang="lt-LT" dirty="0" smtClean="0">
                <a:hlinkClick r:id="rId2"/>
              </a:rPr>
              <a:t>www.stat.gov.lt/home</a:t>
            </a:r>
            <a:endParaRPr lang="lt-LT" dirty="0" smtClean="0"/>
          </a:p>
          <a:p>
            <a:r>
              <a:rPr lang="lt-LT" dirty="0" err="1" smtClean="0"/>
              <a:t>Invest</a:t>
            </a:r>
            <a:r>
              <a:rPr lang="lt-LT" dirty="0"/>
              <a:t> Lithuania. </a:t>
            </a:r>
            <a:r>
              <a:rPr lang="lt-LT" dirty="0">
                <a:hlinkClick r:id="rId3"/>
              </a:rPr>
              <a:t>https://investlithuania.com/investor-guide/economic-overview</a:t>
            </a:r>
            <a:r>
              <a:rPr lang="lt-LT" dirty="0" smtClean="0">
                <a:hlinkClick r:id="rId3"/>
              </a:rPr>
              <a:t>/</a:t>
            </a:r>
            <a:endParaRPr lang="lt-LT" dirty="0" smtClean="0"/>
          </a:p>
          <a:p>
            <a:endParaRPr lang="lt-LT" dirty="0"/>
          </a:p>
        </p:txBody>
      </p:sp>
    </p:spTree>
    <p:extLst>
      <p:ext uri="{BB962C8B-B14F-4D97-AF65-F5344CB8AC3E}">
        <p14:creationId xmlns:p14="http://schemas.microsoft.com/office/powerpoint/2010/main" xmlns="" val="2574064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AppData\Local\Temp\Rar$DI16.080\interreg_Lietuva-Polska_EN_v2_RGB.jpg"/>
          <p:cNvPicPr/>
          <p:nvPr/>
        </p:nvPicPr>
        <p:blipFill>
          <a:blip r:embed="rId2" cstate="print"/>
          <a:srcRect/>
          <a:stretch>
            <a:fillRect/>
          </a:stretch>
        </p:blipFill>
        <p:spPr bwMode="auto">
          <a:xfrm>
            <a:off x="4819650" y="548640"/>
            <a:ext cx="2654046" cy="1344168"/>
          </a:xfrm>
          <a:prstGeom prst="rect">
            <a:avLst/>
          </a:prstGeom>
          <a:noFill/>
          <a:ln w="9525">
            <a:noFill/>
            <a:miter lim="800000"/>
            <a:headEnd/>
            <a:tailEnd/>
          </a:ln>
        </p:spPr>
      </p:pic>
      <p:sp>
        <p:nvSpPr>
          <p:cNvPr id="5" name="Rectangle 4"/>
          <p:cNvSpPr/>
          <p:nvPr/>
        </p:nvSpPr>
        <p:spPr>
          <a:xfrm>
            <a:off x="390144" y="1731264"/>
            <a:ext cx="11143488" cy="3462486"/>
          </a:xfrm>
          <a:prstGeom prst="rect">
            <a:avLst/>
          </a:prstGeom>
        </p:spPr>
        <p:txBody>
          <a:bodyPr wrap="square">
            <a:spAutoFit/>
          </a:bodyPr>
          <a:lstStyle/>
          <a:p>
            <a:pPr algn="ctr"/>
            <a:r>
              <a:rPr lang="en-US" b="1" dirty="0" smtClean="0"/>
              <a:t>About the project</a:t>
            </a:r>
          </a:p>
          <a:p>
            <a:pPr algn="ctr"/>
            <a:endParaRPr lang="en-US" sz="900" b="1" dirty="0" smtClean="0"/>
          </a:p>
          <a:p>
            <a:r>
              <a:rPr lang="en-US" dirty="0" smtClean="0"/>
              <a:t>The project  “Welcome to the business land“ (LT-PL-2S-190) is aimed at showing the border region youth that Business can be simple, if you have a good idea, some support from professionals and general knowledge on business processes.  During its implementation, it is planned to organize business leader’s competition and International Economic Forum and to activate partnership of project beneficiaries and social partners (schools, business companies, professional development centers).</a:t>
            </a:r>
          </a:p>
          <a:p>
            <a:endParaRPr lang="en-US" dirty="0" smtClean="0"/>
          </a:p>
          <a:p>
            <a:r>
              <a:rPr lang="en-US" sz="1600" dirty="0" smtClean="0"/>
              <a:t>This training material has been produced with the financial assistance of the European Union. The contents of this training material are the sole responsibility of PI PVC and “</a:t>
            </a:r>
            <a:r>
              <a:rPr lang="en-US" sz="1600" dirty="0" err="1" smtClean="0"/>
              <a:t>Euroregion</a:t>
            </a:r>
            <a:r>
              <a:rPr lang="en-US" sz="1600" dirty="0" smtClean="0"/>
              <a:t> Niemen” Association and can under no circumstances be regarded as reflecting the position of the European Union.</a:t>
            </a:r>
          </a:p>
          <a:p>
            <a:r>
              <a:rPr lang="en-US" sz="1600" dirty="0" smtClean="0"/>
              <a:t>Total projects size is </a:t>
            </a:r>
            <a:r>
              <a:rPr lang="en-US" sz="1600" dirty="0" smtClean="0"/>
              <a:t>49 973</a:t>
            </a:r>
            <a:r>
              <a:rPr lang="en-US" sz="1600" dirty="0" smtClean="0"/>
              <a:t>, 25 EUR. Out of them co-funding of European Regional Development Fund is 42 477,25</a:t>
            </a:r>
            <a:r>
              <a:rPr lang="en-US" sz="1600" b="1" dirty="0" smtClean="0"/>
              <a:t> </a:t>
            </a:r>
            <a:r>
              <a:rPr lang="en-US" sz="1600" dirty="0" smtClean="0"/>
              <a:t>EUR.</a:t>
            </a:r>
          </a:p>
          <a:p>
            <a:endParaRPr lang="en-US" dirty="0"/>
          </a:p>
        </p:txBody>
      </p:sp>
      <p:pic>
        <p:nvPicPr>
          <p:cNvPr id="6" name="Picture 5" descr="http://www.bonuslt-pl.eu/wp-content/uploads/2018/06/Bonus_PL.jpg"/>
          <p:cNvPicPr/>
          <p:nvPr/>
        </p:nvPicPr>
        <p:blipFill>
          <a:blip r:embed="rId3"/>
          <a:srcRect/>
          <a:stretch>
            <a:fillRect/>
          </a:stretch>
        </p:blipFill>
        <p:spPr bwMode="auto">
          <a:xfrm>
            <a:off x="8885682" y="5577292"/>
            <a:ext cx="1123950" cy="1116664"/>
          </a:xfrm>
          <a:prstGeom prst="rect">
            <a:avLst/>
          </a:prstGeom>
          <a:noFill/>
          <a:ln w="9525">
            <a:noFill/>
            <a:miter lim="800000"/>
            <a:headEnd/>
            <a:tailEnd/>
          </a:ln>
        </p:spPr>
      </p:pic>
      <p:sp>
        <p:nvSpPr>
          <p:cNvPr id="8" name="Rectangle 7"/>
          <p:cNvSpPr/>
          <p:nvPr/>
        </p:nvSpPr>
        <p:spPr>
          <a:xfrm>
            <a:off x="9786237" y="6277730"/>
            <a:ext cx="2055499" cy="369332"/>
          </a:xfrm>
          <a:prstGeom prst="rect">
            <a:avLst/>
          </a:prstGeom>
        </p:spPr>
        <p:txBody>
          <a:bodyPr wrap="none">
            <a:spAutoFit/>
          </a:bodyPr>
          <a:lstStyle/>
          <a:p>
            <a:r>
              <a:rPr lang="en-US" dirty="0" smtClean="0">
                <a:solidFill>
                  <a:prstClr val="black"/>
                </a:solidFill>
              </a:rPr>
              <a:t>www.bonusLT-PL.eu</a:t>
            </a:r>
            <a:endParaRPr lang="en-US" dirty="0"/>
          </a:p>
        </p:txBody>
      </p:sp>
      <p:sp>
        <p:nvSpPr>
          <p:cNvPr id="9" name="Rectangle 8"/>
          <p:cNvSpPr/>
          <p:nvPr/>
        </p:nvSpPr>
        <p:spPr>
          <a:xfrm>
            <a:off x="510666" y="5281505"/>
            <a:ext cx="11157077" cy="646331"/>
          </a:xfrm>
          <a:prstGeom prst="rect">
            <a:avLst/>
          </a:prstGeom>
        </p:spPr>
        <p:txBody>
          <a:bodyPr wrap="square">
            <a:spAutoFit/>
          </a:bodyPr>
          <a:lstStyle/>
          <a:p>
            <a:pPr lvl="0"/>
            <a:r>
              <a:rPr lang="en-US" b="1" dirty="0" smtClean="0">
                <a:solidFill>
                  <a:prstClr val="black"/>
                </a:solidFill>
              </a:rPr>
              <a:t>This project is Partly financed from the European Regional Development Fund</a:t>
            </a:r>
            <a:endParaRPr lang="en-US" dirty="0" smtClean="0">
              <a:solidFill>
                <a:prstClr val="black"/>
              </a:solidFill>
            </a:endParaRPr>
          </a:p>
          <a:p>
            <a:pPr lvl="0"/>
            <a:r>
              <a:rPr lang="en-US" b="1" dirty="0" err="1" smtClean="0">
                <a:solidFill>
                  <a:prstClr val="black"/>
                </a:solidFill>
              </a:rPr>
              <a:t>Interreg</a:t>
            </a:r>
            <a:r>
              <a:rPr lang="en-US" b="1" dirty="0" smtClean="0">
                <a:solidFill>
                  <a:prstClr val="black"/>
                </a:solidFill>
              </a:rPr>
              <a:t> V-A Lithuania-Poland cooperation </a:t>
            </a:r>
            <a:r>
              <a:rPr lang="en-US" b="1" dirty="0" err="1" smtClean="0">
                <a:solidFill>
                  <a:prstClr val="black"/>
                </a:solidFill>
              </a:rPr>
              <a:t>programme</a:t>
            </a:r>
            <a:endParaRPr lang="en-US" dirty="0" smtClean="0">
              <a:solidFill>
                <a:prstClr val="black"/>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dirty="0" smtClean="0"/>
              <a:t>FACTS ABOUT LITHUANIA</a:t>
            </a:r>
            <a:endParaRPr lang="lt-LT" dirty="0"/>
          </a:p>
        </p:txBody>
      </p:sp>
      <p:sp>
        <p:nvSpPr>
          <p:cNvPr id="3" name="Content Placeholder 2"/>
          <p:cNvSpPr>
            <a:spLocks noGrp="1"/>
          </p:cNvSpPr>
          <p:nvPr>
            <p:ph idx="1"/>
          </p:nvPr>
        </p:nvSpPr>
        <p:spPr>
          <a:xfrm>
            <a:off x="412516" y="2082841"/>
            <a:ext cx="11029615" cy="3678303"/>
          </a:xfrm>
        </p:spPr>
        <p:txBody>
          <a:bodyPr>
            <a:normAutofit/>
          </a:bodyPr>
          <a:lstStyle/>
          <a:p>
            <a:r>
              <a:rPr lang="en-US" sz="2400" b="1" dirty="0" smtClean="0"/>
              <a:t>Area</a:t>
            </a:r>
            <a:r>
              <a:rPr lang="en-US" sz="2400" b="1" dirty="0"/>
              <a:t>:</a:t>
            </a:r>
            <a:r>
              <a:rPr lang="en-US" sz="2400" dirty="0"/>
              <a:t> 650 200 sq. km</a:t>
            </a:r>
            <a:r>
              <a:rPr lang="en-US" sz="2400" dirty="0" smtClean="0"/>
              <a:t>.</a:t>
            </a:r>
            <a:endParaRPr lang="lt-LT" sz="2400" dirty="0" smtClean="0"/>
          </a:p>
          <a:p>
            <a:r>
              <a:rPr lang="lt-LT" sz="2400" b="1" dirty="0" err="1" smtClean="0"/>
              <a:t>Neighbors</a:t>
            </a:r>
            <a:r>
              <a:rPr lang="lt-LT" sz="2400" b="1" dirty="0" smtClean="0"/>
              <a:t>:</a:t>
            </a:r>
            <a:endParaRPr lang="lt-LT" sz="2400" dirty="0"/>
          </a:p>
          <a:p>
            <a:r>
              <a:rPr lang="lt-LT" sz="2400" dirty="0" err="1"/>
              <a:t>Latvia</a:t>
            </a:r>
            <a:r>
              <a:rPr lang="lt-LT" sz="2400" dirty="0"/>
              <a:t> (</a:t>
            </a:r>
            <a:r>
              <a:rPr lang="lt-LT" sz="2400" dirty="0" err="1"/>
              <a:t>land</a:t>
            </a:r>
            <a:r>
              <a:rPr lang="lt-LT" sz="2400" dirty="0"/>
              <a:t> </a:t>
            </a:r>
            <a:r>
              <a:rPr lang="lt-LT" sz="2400" dirty="0" err="1"/>
              <a:t>border</a:t>
            </a:r>
            <a:r>
              <a:rPr lang="lt-LT" sz="2400" dirty="0"/>
              <a:t> – 588 km, </a:t>
            </a:r>
            <a:r>
              <a:rPr lang="lt-LT" sz="2400" dirty="0" err="1"/>
              <a:t>sea</a:t>
            </a:r>
            <a:r>
              <a:rPr lang="lt-LT" sz="2400" dirty="0"/>
              <a:t> </a:t>
            </a:r>
            <a:r>
              <a:rPr lang="lt-LT" sz="2400" dirty="0" err="1"/>
              <a:t>border</a:t>
            </a:r>
            <a:r>
              <a:rPr lang="lt-LT" sz="2400" dirty="0"/>
              <a:t> – 22 </a:t>
            </a:r>
            <a:r>
              <a:rPr lang="lt-LT" sz="2400" dirty="0" smtClean="0"/>
              <a:t>km)</a:t>
            </a:r>
          </a:p>
          <a:p>
            <a:r>
              <a:rPr lang="lt-LT" sz="2400" dirty="0" err="1" smtClean="0"/>
              <a:t>Byelorussia</a:t>
            </a:r>
            <a:r>
              <a:rPr lang="lt-LT" sz="2400" dirty="0" smtClean="0"/>
              <a:t> </a:t>
            </a:r>
            <a:r>
              <a:rPr lang="lt-LT" sz="2400" dirty="0"/>
              <a:t>(</a:t>
            </a:r>
            <a:r>
              <a:rPr lang="lt-LT" sz="2400" dirty="0" err="1"/>
              <a:t>border</a:t>
            </a:r>
            <a:r>
              <a:rPr lang="lt-LT" sz="2400" dirty="0"/>
              <a:t> – 677 </a:t>
            </a:r>
            <a:r>
              <a:rPr lang="lt-LT" sz="2400" dirty="0" smtClean="0"/>
              <a:t>km)</a:t>
            </a:r>
          </a:p>
          <a:p>
            <a:r>
              <a:rPr lang="lt-LT" sz="2400" dirty="0" err="1" smtClean="0"/>
              <a:t>Poland</a:t>
            </a:r>
            <a:r>
              <a:rPr lang="lt-LT" sz="2400" dirty="0" smtClean="0"/>
              <a:t> </a:t>
            </a:r>
            <a:r>
              <a:rPr lang="lt-LT" sz="2400" dirty="0"/>
              <a:t>(</a:t>
            </a:r>
            <a:r>
              <a:rPr lang="lt-LT" sz="2400" dirty="0" err="1"/>
              <a:t>border</a:t>
            </a:r>
            <a:r>
              <a:rPr lang="lt-LT" sz="2400" dirty="0"/>
              <a:t> – 104 </a:t>
            </a:r>
            <a:r>
              <a:rPr lang="lt-LT" sz="2400" dirty="0" smtClean="0"/>
              <a:t>km)</a:t>
            </a:r>
          </a:p>
          <a:p>
            <a:r>
              <a:rPr lang="lt-LT" sz="2400" dirty="0" err="1" smtClean="0"/>
              <a:t>Russia</a:t>
            </a:r>
            <a:r>
              <a:rPr lang="lt-LT" sz="2400" dirty="0" smtClean="0"/>
              <a:t> </a:t>
            </a:r>
            <a:r>
              <a:rPr lang="lt-LT" sz="2400" dirty="0"/>
              <a:t>(</a:t>
            </a:r>
            <a:r>
              <a:rPr lang="lt-LT" sz="2400" dirty="0" err="1"/>
              <a:t>Kaliningrad</a:t>
            </a:r>
            <a:r>
              <a:rPr lang="lt-LT" sz="2400" dirty="0"/>
              <a:t>) (</a:t>
            </a:r>
            <a:r>
              <a:rPr lang="lt-LT" sz="2400" dirty="0" err="1"/>
              <a:t>land</a:t>
            </a:r>
            <a:r>
              <a:rPr lang="lt-LT" sz="2400" dirty="0"/>
              <a:t> </a:t>
            </a:r>
            <a:r>
              <a:rPr lang="lt-LT" sz="2400" dirty="0" err="1"/>
              <a:t>border</a:t>
            </a:r>
            <a:r>
              <a:rPr lang="lt-LT" sz="2400" dirty="0"/>
              <a:t> – 255 km, </a:t>
            </a:r>
            <a:endParaRPr lang="lt-LT" sz="2400" dirty="0" smtClean="0"/>
          </a:p>
          <a:p>
            <a:pPr marL="0" indent="0">
              <a:buNone/>
            </a:pPr>
            <a:r>
              <a:rPr lang="lt-LT" sz="2400" dirty="0" smtClean="0"/>
              <a:t>   </a:t>
            </a:r>
            <a:r>
              <a:rPr lang="lt-LT" sz="2400" dirty="0" err="1" smtClean="0"/>
              <a:t>border</a:t>
            </a:r>
            <a:r>
              <a:rPr lang="lt-LT" sz="2400" dirty="0" smtClean="0"/>
              <a:t> </a:t>
            </a:r>
            <a:r>
              <a:rPr lang="lt-LT" sz="2400" dirty="0" err="1"/>
              <a:t>in</a:t>
            </a:r>
            <a:r>
              <a:rPr lang="lt-LT" sz="2400" dirty="0"/>
              <a:t> </a:t>
            </a:r>
            <a:r>
              <a:rPr lang="lt-LT" sz="2400" dirty="0" err="1"/>
              <a:t>Curonian</a:t>
            </a:r>
            <a:r>
              <a:rPr lang="lt-LT" sz="2400" dirty="0"/>
              <a:t> </a:t>
            </a:r>
            <a:r>
              <a:rPr lang="lt-LT" sz="2400" dirty="0" err="1"/>
              <a:t>sea</a:t>
            </a:r>
            <a:r>
              <a:rPr lang="lt-LT" sz="2400" dirty="0"/>
              <a:t> – 18 km, </a:t>
            </a:r>
            <a:r>
              <a:rPr lang="lt-LT" sz="2400" dirty="0" err="1"/>
              <a:t>sea</a:t>
            </a:r>
            <a:r>
              <a:rPr lang="lt-LT" sz="2400" dirty="0"/>
              <a:t> </a:t>
            </a:r>
            <a:r>
              <a:rPr lang="lt-LT" sz="2400" dirty="0" err="1"/>
              <a:t>border</a:t>
            </a:r>
            <a:r>
              <a:rPr lang="lt-LT" sz="2400" dirty="0"/>
              <a:t>– 22 km)</a:t>
            </a:r>
          </a:p>
          <a:p>
            <a:pPr algn="just"/>
            <a:endParaRPr lang="lt-LT" sz="2100"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713509" y="1896410"/>
            <a:ext cx="3897299" cy="4262670"/>
          </a:xfrm>
          <a:prstGeom prst="rect">
            <a:avLst/>
          </a:prstGeom>
        </p:spPr>
      </p:pic>
    </p:spTree>
    <p:extLst>
      <p:ext uri="{BB962C8B-B14F-4D97-AF65-F5344CB8AC3E}">
        <p14:creationId xmlns:p14="http://schemas.microsoft.com/office/powerpoint/2010/main" xmlns="" val="2681351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lt-LT" dirty="0" err="1" smtClean="0"/>
              <a:t>Facts</a:t>
            </a:r>
            <a:r>
              <a:rPr lang="lt-LT" dirty="0" smtClean="0"/>
              <a:t> </a:t>
            </a:r>
            <a:r>
              <a:rPr lang="lt-LT" dirty="0" err="1" smtClean="0"/>
              <a:t>about</a:t>
            </a:r>
            <a:r>
              <a:rPr lang="lt-LT" dirty="0" smtClean="0"/>
              <a:t> </a:t>
            </a:r>
            <a:r>
              <a:rPr lang="lt-LT" dirty="0" err="1" smtClean="0"/>
              <a:t>lithuania</a:t>
            </a:r>
            <a:endParaRPr lang="lt-LT" dirty="0"/>
          </a:p>
        </p:txBody>
      </p:sp>
      <p:sp>
        <p:nvSpPr>
          <p:cNvPr id="3" name="Content Placeholder 2"/>
          <p:cNvSpPr>
            <a:spLocks noGrp="1"/>
          </p:cNvSpPr>
          <p:nvPr>
            <p:ph idx="1"/>
          </p:nvPr>
        </p:nvSpPr>
        <p:spPr>
          <a:xfrm>
            <a:off x="483537" y="2020698"/>
            <a:ext cx="11029615" cy="3678303"/>
          </a:xfrm>
        </p:spPr>
        <p:txBody>
          <a:bodyPr>
            <a:normAutofit lnSpcReduction="10000"/>
          </a:bodyPr>
          <a:lstStyle/>
          <a:p>
            <a:pPr algn="just"/>
            <a:r>
              <a:rPr lang="en-US" sz="2400" b="1" dirty="0"/>
              <a:t>Language</a:t>
            </a:r>
            <a:r>
              <a:rPr lang="en-US" sz="2400" b="1" dirty="0" smtClean="0"/>
              <a:t>:</a:t>
            </a:r>
            <a:r>
              <a:rPr lang="lt-LT" sz="2400" b="1" dirty="0" smtClean="0"/>
              <a:t> </a:t>
            </a:r>
            <a:r>
              <a:rPr lang="en-US" sz="2400" dirty="0" smtClean="0"/>
              <a:t>Official </a:t>
            </a:r>
            <a:r>
              <a:rPr lang="en-US" sz="2400" dirty="0"/>
              <a:t>language– Lithuanian, which is the member of Baltic language group (other 2 members are Latvian, and dead Prussian language). It is the most archaic language from all the Indo-European languages.</a:t>
            </a:r>
          </a:p>
          <a:p>
            <a:pPr algn="just"/>
            <a:r>
              <a:rPr lang="en-US" sz="2400" b="1" dirty="0"/>
              <a:t>Religion</a:t>
            </a:r>
            <a:r>
              <a:rPr lang="en-US" sz="2400" b="1" dirty="0" smtClean="0"/>
              <a:t>:</a:t>
            </a:r>
            <a:r>
              <a:rPr lang="lt-LT" sz="2400" b="1" dirty="0" smtClean="0"/>
              <a:t> </a:t>
            </a:r>
            <a:r>
              <a:rPr lang="en-US" sz="2400" dirty="0" smtClean="0"/>
              <a:t>Lithuania </a:t>
            </a:r>
            <a:r>
              <a:rPr lang="en-US" sz="2400" dirty="0"/>
              <a:t>is considered to be very religious </a:t>
            </a:r>
            <a:r>
              <a:rPr lang="en-US" sz="2400" dirty="0" smtClean="0"/>
              <a:t>country</a:t>
            </a:r>
            <a:r>
              <a:rPr lang="lt-LT" sz="2400" dirty="0" smtClean="0"/>
              <a:t>: </a:t>
            </a:r>
            <a:r>
              <a:rPr lang="lt-LT" sz="2400" dirty="0" err="1" smtClean="0"/>
              <a:t>around</a:t>
            </a:r>
            <a:r>
              <a:rPr lang="lt-LT" sz="2400" dirty="0" smtClean="0"/>
              <a:t> </a:t>
            </a:r>
            <a:r>
              <a:rPr lang="en-US" sz="2400" dirty="0" smtClean="0"/>
              <a:t>79 </a:t>
            </a:r>
            <a:r>
              <a:rPr lang="en-US" sz="2400" dirty="0"/>
              <a:t>percent of Lithuanians consider themselves as Roman Catholics.</a:t>
            </a:r>
          </a:p>
          <a:p>
            <a:pPr algn="just"/>
            <a:r>
              <a:rPr lang="en-US" sz="2400" b="1" dirty="0"/>
              <a:t>Currency</a:t>
            </a:r>
            <a:r>
              <a:rPr lang="en-US" sz="2400" b="1" dirty="0" smtClean="0"/>
              <a:t>:</a:t>
            </a:r>
            <a:r>
              <a:rPr lang="lt-LT" sz="2400" b="1" dirty="0" smtClean="0"/>
              <a:t>  </a:t>
            </a:r>
            <a:r>
              <a:rPr lang="lt-LT" sz="2400" dirty="0" smtClean="0"/>
              <a:t>Euro </a:t>
            </a:r>
          </a:p>
          <a:p>
            <a:pPr algn="just"/>
            <a:r>
              <a:rPr lang="en-US" sz="2400" b="1" dirty="0" smtClean="0"/>
              <a:t>Political </a:t>
            </a:r>
            <a:r>
              <a:rPr lang="en-US" sz="2400" b="1" dirty="0"/>
              <a:t>system</a:t>
            </a:r>
            <a:r>
              <a:rPr lang="en-US" sz="2400" b="1" dirty="0" smtClean="0"/>
              <a:t>:</a:t>
            </a:r>
            <a:r>
              <a:rPr lang="lt-LT" sz="2400" b="1" dirty="0" smtClean="0"/>
              <a:t> </a:t>
            </a:r>
            <a:r>
              <a:rPr lang="en-US" sz="2400" dirty="0" smtClean="0"/>
              <a:t>Lithuanian </a:t>
            </a:r>
            <a:r>
              <a:rPr lang="en-US" sz="2400" dirty="0"/>
              <a:t>Republic is the parliamentary democracy. The head of state is The President. Executive authority is Prime minister and the cabinet, and the legislative power is in the hands of </a:t>
            </a:r>
            <a:r>
              <a:rPr lang="en-US" sz="2400" dirty="0" err="1"/>
              <a:t>Seimas</a:t>
            </a:r>
            <a:r>
              <a:rPr lang="en-US" sz="2400" dirty="0"/>
              <a:t> (the parliament)</a:t>
            </a:r>
          </a:p>
        </p:txBody>
      </p:sp>
    </p:spTree>
    <p:extLst>
      <p:ext uri="{BB962C8B-B14F-4D97-AF65-F5344CB8AC3E}">
        <p14:creationId xmlns:p14="http://schemas.microsoft.com/office/powerpoint/2010/main" xmlns="" val="642837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Administrative </a:t>
            </a:r>
            <a:r>
              <a:rPr lang="en-US" b="1" dirty="0" smtClean="0"/>
              <a:t>division</a:t>
            </a:r>
            <a:endParaRPr lang="en-US" dirty="0"/>
          </a:p>
        </p:txBody>
      </p:sp>
      <p:sp>
        <p:nvSpPr>
          <p:cNvPr id="3" name="Content Placeholder 2"/>
          <p:cNvSpPr>
            <a:spLocks noGrp="1"/>
          </p:cNvSpPr>
          <p:nvPr>
            <p:ph idx="1"/>
          </p:nvPr>
        </p:nvSpPr>
        <p:spPr>
          <a:xfrm>
            <a:off x="483538" y="1949678"/>
            <a:ext cx="11029615" cy="3297026"/>
          </a:xfrm>
        </p:spPr>
        <p:txBody>
          <a:bodyPr>
            <a:normAutofit lnSpcReduction="10000"/>
          </a:bodyPr>
          <a:lstStyle/>
          <a:p>
            <a:r>
              <a:rPr lang="en-US" sz="2400" dirty="0" smtClean="0"/>
              <a:t>Lithuania </a:t>
            </a:r>
            <a:r>
              <a:rPr lang="en-US" sz="2400" dirty="0"/>
              <a:t>is divided in 10 counties, that are subdivided into 60 </a:t>
            </a:r>
            <a:r>
              <a:rPr lang="en-US" sz="2400" dirty="0" smtClean="0"/>
              <a:t>municipalities</a:t>
            </a:r>
            <a:r>
              <a:rPr lang="lt-LT" sz="2400" dirty="0" smtClean="0"/>
              <a:t> </a:t>
            </a:r>
            <a:r>
              <a:rPr lang="en-US" sz="2400" dirty="0" smtClean="0"/>
              <a:t>governed </a:t>
            </a:r>
            <a:r>
              <a:rPr lang="en-US" sz="2400" dirty="0"/>
              <a:t>by mayors which </a:t>
            </a:r>
            <a:r>
              <a:rPr lang="en-US" sz="2400" dirty="0" smtClean="0"/>
              <a:t>starting</a:t>
            </a:r>
            <a:r>
              <a:rPr lang="lt-LT" sz="2400" dirty="0" smtClean="0"/>
              <a:t> </a:t>
            </a:r>
            <a:r>
              <a:rPr lang="en-US" sz="2400" dirty="0" smtClean="0"/>
              <a:t>from </a:t>
            </a:r>
            <a:r>
              <a:rPr lang="en-US" sz="2400" dirty="0"/>
              <a:t>2015 are directly elected </a:t>
            </a:r>
            <a:r>
              <a:rPr lang="en-US" sz="2400" dirty="0" smtClean="0"/>
              <a:t>for</a:t>
            </a:r>
            <a:r>
              <a:rPr lang="lt-LT" sz="2400" dirty="0" smtClean="0"/>
              <a:t> </a:t>
            </a:r>
            <a:r>
              <a:rPr lang="lt-LT" sz="2400" dirty="0" err="1" smtClean="0"/>
              <a:t>four-year</a:t>
            </a:r>
            <a:r>
              <a:rPr lang="lt-LT" sz="2400" dirty="0" smtClean="0"/>
              <a:t> </a:t>
            </a:r>
            <a:r>
              <a:rPr lang="lt-LT" sz="2400" dirty="0" err="1" smtClean="0"/>
              <a:t>term</a:t>
            </a:r>
            <a:r>
              <a:rPr lang="lt-LT" sz="2400" dirty="0" smtClean="0"/>
              <a:t>. </a:t>
            </a:r>
            <a:r>
              <a:rPr lang="en-US" sz="2400" dirty="0" smtClean="0"/>
              <a:t>Municipalities are divided into 546 townships. </a:t>
            </a:r>
            <a:endParaRPr lang="lt-LT" sz="2400" dirty="0" smtClean="0"/>
          </a:p>
          <a:p>
            <a:r>
              <a:rPr lang="en-US" sz="2000" b="1" dirty="0" smtClean="0"/>
              <a:t>Cities</a:t>
            </a:r>
            <a:r>
              <a:rPr lang="en-US" sz="2000" b="1" dirty="0"/>
              <a:t>:</a:t>
            </a:r>
            <a:endParaRPr lang="en-US" sz="2000" dirty="0"/>
          </a:p>
          <a:p>
            <a:r>
              <a:rPr lang="en-US" sz="2000" dirty="0"/>
              <a:t>The biggest cities in Lithuania: </a:t>
            </a:r>
          </a:p>
          <a:p>
            <a:r>
              <a:rPr lang="en-US" sz="2000" dirty="0"/>
              <a:t>Vilnius – 541 824 pop.</a:t>
            </a:r>
          </a:p>
          <a:p>
            <a:r>
              <a:rPr lang="en-US" sz="2000" dirty="0"/>
              <a:t>Kaunas – 360 637 pop.</a:t>
            </a:r>
          </a:p>
          <a:p>
            <a:r>
              <a:rPr lang="en-US" sz="2000" dirty="0" err="1"/>
              <a:t>Klaipėda</a:t>
            </a:r>
            <a:r>
              <a:rPr lang="en-US" sz="2000" dirty="0"/>
              <a:t> – 187 316 pop.</a:t>
            </a:r>
          </a:p>
          <a:p>
            <a:pPr marL="0" indent="0">
              <a:buNone/>
            </a:pPr>
            <a:endParaRPr lang="lt-LT"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29465" y="2654422"/>
            <a:ext cx="5275208" cy="4028961"/>
          </a:xfrm>
          <a:prstGeom prst="rect">
            <a:avLst/>
          </a:prstGeom>
        </p:spPr>
      </p:pic>
    </p:spTree>
    <p:extLst>
      <p:ext uri="{BB962C8B-B14F-4D97-AF65-F5344CB8AC3E}">
        <p14:creationId xmlns:p14="http://schemas.microsoft.com/office/powerpoint/2010/main" xmlns="" val="2891805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err="1" smtClean="0"/>
              <a:t>Participation</a:t>
            </a:r>
            <a:r>
              <a:rPr lang="lt-LT" dirty="0" smtClean="0"/>
              <a:t> </a:t>
            </a:r>
            <a:r>
              <a:rPr lang="lt-LT" dirty="0" err="1" smtClean="0"/>
              <a:t>in</a:t>
            </a:r>
            <a:r>
              <a:rPr lang="lt-LT" dirty="0" smtClean="0"/>
              <a:t> </a:t>
            </a:r>
            <a:r>
              <a:rPr lang="lt-LT" dirty="0" err="1" smtClean="0"/>
              <a:t>international</a:t>
            </a:r>
            <a:r>
              <a:rPr lang="lt-LT" dirty="0" smtClean="0"/>
              <a:t> </a:t>
            </a:r>
            <a:r>
              <a:rPr lang="lt-LT" dirty="0" err="1" smtClean="0"/>
              <a:t>organizations</a:t>
            </a:r>
            <a:endParaRPr lang="lt-LT" dirty="0"/>
          </a:p>
        </p:txBody>
      </p:sp>
      <p:sp>
        <p:nvSpPr>
          <p:cNvPr id="3" name="Content Placeholder 2"/>
          <p:cNvSpPr>
            <a:spLocks noGrp="1"/>
          </p:cNvSpPr>
          <p:nvPr>
            <p:ph idx="1"/>
          </p:nvPr>
        </p:nvSpPr>
        <p:spPr/>
        <p:txBody>
          <a:bodyPr>
            <a:normAutofit lnSpcReduction="10000"/>
          </a:bodyPr>
          <a:lstStyle/>
          <a:p>
            <a:pPr algn="just"/>
            <a:r>
              <a:rPr lang="lt-LT" sz="2400" dirty="0"/>
              <a:t>Lithuania </a:t>
            </a:r>
            <a:r>
              <a:rPr lang="lt-LT" sz="2400" dirty="0" err="1"/>
              <a:t>joined</a:t>
            </a:r>
            <a:r>
              <a:rPr lang="lt-LT" sz="2400" dirty="0"/>
              <a:t> NATO </a:t>
            </a:r>
            <a:r>
              <a:rPr lang="lt-LT" sz="2400" dirty="0" err="1"/>
              <a:t>on</a:t>
            </a:r>
            <a:r>
              <a:rPr lang="lt-LT" sz="2400" dirty="0"/>
              <a:t> </a:t>
            </a:r>
            <a:r>
              <a:rPr lang="lt-LT" sz="2400" dirty="0" smtClean="0"/>
              <a:t>29 </a:t>
            </a:r>
            <a:r>
              <a:rPr lang="en-US" sz="2400" dirty="0" smtClean="0"/>
              <a:t>March 2004. </a:t>
            </a:r>
            <a:endParaRPr lang="lt-LT" sz="2400" dirty="0" smtClean="0"/>
          </a:p>
          <a:p>
            <a:pPr algn="just"/>
            <a:r>
              <a:rPr lang="en-US" sz="2400" dirty="0" smtClean="0"/>
              <a:t>On 1 May 2004,</a:t>
            </a:r>
            <a:r>
              <a:rPr lang="lt-LT" sz="2400" dirty="0" smtClean="0"/>
              <a:t> </a:t>
            </a:r>
            <a:r>
              <a:rPr lang="en-US" sz="2400" dirty="0" smtClean="0"/>
              <a:t>Lithuania </a:t>
            </a:r>
            <a:r>
              <a:rPr lang="en-US" sz="2400" dirty="0"/>
              <a:t>became a full </a:t>
            </a:r>
            <a:r>
              <a:rPr lang="en-US" sz="2400" dirty="0" smtClean="0"/>
              <a:t>member</a:t>
            </a:r>
            <a:r>
              <a:rPr lang="lt-LT" sz="2400" dirty="0" smtClean="0"/>
              <a:t> </a:t>
            </a:r>
            <a:r>
              <a:rPr lang="en-US" sz="2400" dirty="0" smtClean="0"/>
              <a:t>of </a:t>
            </a:r>
            <a:r>
              <a:rPr lang="en-US" sz="2400" dirty="0"/>
              <a:t>the European Union, and </a:t>
            </a:r>
            <a:r>
              <a:rPr lang="en-US" sz="2400" dirty="0" smtClean="0"/>
              <a:t>joined</a:t>
            </a:r>
            <a:r>
              <a:rPr lang="lt-LT" sz="2400" dirty="0" smtClean="0"/>
              <a:t> </a:t>
            </a:r>
            <a:r>
              <a:rPr lang="en-US" sz="2400" dirty="0" smtClean="0"/>
              <a:t>the </a:t>
            </a:r>
            <a:r>
              <a:rPr lang="en-US" sz="2400" dirty="0"/>
              <a:t>Schengen Area on 21 </a:t>
            </a:r>
            <a:r>
              <a:rPr lang="en-US" sz="2400" dirty="0" smtClean="0"/>
              <a:t>December</a:t>
            </a:r>
            <a:r>
              <a:rPr lang="lt-LT" sz="2400" dirty="0" smtClean="0"/>
              <a:t> 2007</a:t>
            </a:r>
            <a:r>
              <a:rPr lang="lt-LT" sz="2400" dirty="0"/>
              <a:t>.</a:t>
            </a:r>
          </a:p>
          <a:p>
            <a:pPr algn="just"/>
            <a:r>
              <a:rPr lang="en-US" sz="2400" dirty="0" smtClean="0"/>
              <a:t>In </a:t>
            </a:r>
            <a:r>
              <a:rPr lang="en-US" sz="2400" dirty="0"/>
              <a:t>June 2015, the </a:t>
            </a:r>
            <a:r>
              <a:rPr lang="en-US" sz="2400" dirty="0" smtClean="0"/>
              <a:t>Lithuanian</a:t>
            </a:r>
            <a:r>
              <a:rPr lang="lt-LT" sz="2400" dirty="0" smtClean="0"/>
              <a:t> </a:t>
            </a:r>
            <a:r>
              <a:rPr lang="lt-LT" sz="2400" dirty="0" err="1" smtClean="0"/>
              <a:t>delegation</a:t>
            </a:r>
            <a:r>
              <a:rPr lang="lt-LT" sz="2400" dirty="0" smtClean="0"/>
              <a:t> </a:t>
            </a:r>
            <a:r>
              <a:rPr lang="lt-LT" sz="2400" dirty="0" err="1"/>
              <a:t>received</a:t>
            </a:r>
            <a:r>
              <a:rPr lang="lt-LT" sz="2400" dirty="0"/>
              <a:t> </a:t>
            </a:r>
            <a:r>
              <a:rPr lang="lt-LT" sz="2400" dirty="0" err="1"/>
              <a:t>an</a:t>
            </a:r>
            <a:r>
              <a:rPr lang="lt-LT" sz="2400" dirty="0"/>
              <a:t> </a:t>
            </a:r>
            <a:r>
              <a:rPr lang="lt-LT" sz="2400" dirty="0" err="1" smtClean="0"/>
              <a:t>official</a:t>
            </a:r>
            <a:r>
              <a:rPr lang="lt-LT" sz="2400" dirty="0" smtClean="0"/>
              <a:t> </a:t>
            </a:r>
            <a:r>
              <a:rPr lang="en-US" sz="2400" dirty="0" smtClean="0"/>
              <a:t>invitation </a:t>
            </a:r>
            <a:r>
              <a:rPr lang="en-US" sz="2400" dirty="0"/>
              <a:t>to start accession </a:t>
            </a:r>
            <a:r>
              <a:rPr lang="en-US" sz="2400" dirty="0" smtClean="0"/>
              <a:t>process</a:t>
            </a:r>
            <a:r>
              <a:rPr lang="lt-LT" sz="2400" dirty="0" smtClean="0"/>
              <a:t> </a:t>
            </a:r>
            <a:r>
              <a:rPr lang="en-US" sz="2400" dirty="0" smtClean="0"/>
              <a:t>to </a:t>
            </a:r>
            <a:r>
              <a:rPr lang="en-US" sz="2400" dirty="0"/>
              <a:t>the </a:t>
            </a:r>
            <a:r>
              <a:rPr lang="lt-LT" sz="2400" dirty="0" smtClean="0"/>
              <a:t>o</a:t>
            </a:r>
            <a:r>
              <a:rPr lang="en-US" sz="2400" dirty="0" err="1" smtClean="0"/>
              <a:t>rganisation</a:t>
            </a:r>
            <a:r>
              <a:rPr lang="en-US" sz="2400" dirty="0" smtClean="0"/>
              <a:t> </a:t>
            </a:r>
            <a:r>
              <a:rPr lang="en-US" sz="2400" dirty="0"/>
              <a:t>for </a:t>
            </a:r>
            <a:r>
              <a:rPr lang="en-US" sz="2400" dirty="0" smtClean="0"/>
              <a:t>Economic</a:t>
            </a:r>
            <a:r>
              <a:rPr lang="lt-LT" sz="2400" dirty="0" smtClean="0"/>
              <a:t> </a:t>
            </a:r>
            <a:r>
              <a:rPr lang="lt-LT" sz="2400" dirty="0" err="1" smtClean="0"/>
              <a:t>Cooperation</a:t>
            </a:r>
            <a:r>
              <a:rPr lang="lt-LT" sz="2400" dirty="0" smtClean="0"/>
              <a:t> </a:t>
            </a:r>
            <a:r>
              <a:rPr lang="lt-LT" sz="2400" dirty="0" err="1"/>
              <a:t>and</a:t>
            </a:r>
            <a:r>
              <a:rPr lang="lt-LT" sz="2400" dirty="0"/>
              <a:t> </a:t>
            </a:r>
            <a:r>
              <a:rPr lang="lt-LT" sz="2400" dirty="0" err="1" smtClean="0"/>
              <a:t>Development</a:t>
            </a:r>
            <a:r>
              <a:rPr lang="lt-LT" sz="2400" dirty="0" smtClean="0"/>
              <a:t> </a:t>
            </a:r>
            <a:r>
              <a:rPr lang="en-US" sz="2400" dirty="0" smtClean="0"/>
              <a:t>(</a:t>
            </a:r>
            <a:r>
              <a:rPr lang="en-US" sz="2400" dirty="0"/>
              <a:t>OECD). The first positive </a:t>
            </a:r>
            <a:r>
              <a:rPr lang="en-US" sz="2400" dirty="0" smtClean="0"/>
              <a:t>opinion</a:t>
            </a:r>
            <a:r>
              <a:rPr lang="lt-LT" sz="2400" dirty="0" smtClean="0"/>
              <a:t> </a:t>
            </a:r>
            <a:r>
              <a:rPr lang="en-US" sz="2400" dirty="0" smtClean="0"/>
              <a:t>was </a:t>
            </a:r>
            <a:r>
              <a:rPr lang="en-US" sz="2400" dirty="0"/>
              <a:t>issued by the OECD </a:t>
            </a:r>
            <a:r>
              <a:rPr lang="en-US" sz="2400" dirty="0" smtClean="0"/>
              <a:t>Trade</a:t>
            </a:r>
            <a:r>
              <a:rPr lang="lt-LT" sz="2400" dirty="0" smtClean="0"/>
              <a:t> </a:t>
            </a:r>
            <a:r>
              <a:rPr lang="lt-LT" sz="2400" dirty="0" err="1" smtClean="0"/>
              <a:t>Committee</a:t>
            </a:r>
            <a:r>
              <a:rPr lang="lt-LT" sz="2400" dirty="0" smtClean="0"/>
              <a:t> </a:t>
            </a:r>
            <a:r>
              <a:rPr lang="lt-LT" sz="2400" dirty="0" err="1"/>
              <a:t>on</a:t>
            </a:r>
            <a:r>
              <a:rPr lang="lt-LT" sz="2400" dirty="0"/>
              <a:t> 22 </a:t>
            </a:r>
            <a:r>
              <a:rPr lang="lt-LT" sz="2400" dirty="0" err="1"/>
              <a:t>April</a:t>
            </a:r>
            <a:r>
              <a:rPr lang="lt-LT" sz="2400" dirty="0"/>
              <a:t> 2016</a:t>
            </a:r>
            <a:r>
              <a:rPr lang="lt-LT" sz="2400" dirty="0" smtClean="0"/>
              <a:t>.</a:t>
            </a:r>
          </a:p>
          <a:p>
            <a:r>
              <a:rPr lang="en-US" sz="2400" dirty="0"/>
              <a:t>The Lithuanian authorities are </a:t>
            </a:r>
            <a:r>
              <a:rPr lang="en-US" sz="2400" dirty="0" smtClean="0"/>
              <a:t>in</a:t>
            </a:r>
            <a:r>
              <a:rPr lang="lt-LT" sz="2400" dirty="0" smtClean="0"/>
              <a:t> </a:t>
            </a:r>
            <a:r>
              <a:rPr lang="en-US" sz="2400" dirty="0" smtClean="0"/>
              <a:t>process </a:t>
            </a:r>
            <a:r>
              <a:rPr lang="en-US" sz="2400" dirty="0"/>
              <a:t>of an intense </a:t>
            </a:r>
            <a:r>
              <a:rPr lang="en-US" sz="2400" dirty="0" smtClean="0"/>
              <a:t>technical</a:t>
            </a:r>
            <a:r>
              <a:rPr lang="lt-LT" sz="2400" dirty="0" smtClean="0"/>
              <a:t> </a:t>
            </a:r>
            <a:r>
              <a:rPr lang="en-US" sz="2400" dirty="0" smtClean="0"/>
              <a:t>accession</a:t>
            </a:r>
            <a:r>
              <a:rPr lang="en-US" sz="2400" dirty="0"/>
              <a:t>, which is expected to </a:t>
            </a:r>
            <a:r>
              <a:rPr lang="en-US" sz="2400" dirty="0" smtClean="0"/>
              <a:t>be</a:t>
            </a:r>
            <a:r>
              <a:rPr lang="lt-LT" sz="2400" dirty="0" smtClean="0"/>
              <a:t> </a:t>
            </a:r>
            <a:r>
              <a:rPr lang="lt-LT" sz="2400" dirty="0" err="1" smtClean="0"/>
              <a:t>completed</a:t>
            </a:r>
            <a:r>
              <a:rPr lang="lt-LT" sz="2400" dirty="0" smtClean="0"/>
              <a:t> </a:t>
            </a:r>
            <a:r>
              <a:rPr lang="lt-LT" sz="2400" dirty="0" err="1"/>
              <a:t>during</a:t>
            </a:r>
            <a:r>
              <a:rPr lang="lt-LT" sz="2400" dirty="0"/>
              <a:t> 2018.</a:t>
            </a:r>
          </a:p>
        </p:txBody>
      </p:sp>
    </p:spTree>
    <p:extLst>
      <p:ext uri="{BB962C8B-B14F-4D97-AF65-F5344CB8AC3E}">
        <p14:creationId xmlns:p14="http://schemas.microsoft.com/office/powerpoint/2010/main" xmlns="" val="1493285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err="1" smtClean="0"/>
              <a:t>counties</a:t>
            </a:r>
            <a:r>
              <a:rPr lang="lt-LT" dirty="0" smtClean="0"/>
              <a:t> </a:t>
            </a:r>
            <a:r>
              <a:rPr lang="lt-LT" dirty="0" err="1" smtClean="0"/>
              <a:t>according</a:t>
            </a:r>
            <a:r>
              <a:rPr lang="lt-LT" dirty="0" smtClean="0"/>
              <a:t> </a:t>
            </a:r>
            <a:r>
              <a:rPr lang="lt-LT" dirty="0" err="1" smtClean="0"/>
              <a:t>number</a:t>
            </a:r>
            <a:r>
              <a:rPr lang="lt-LT" dirty="0" smtClean="0"/>
              <a:t> </a:t>
            </a:r>
            <a:r>
              <a:rPr lang="lt-LT" dirty="0" err="1" smtClean="0"/>
              <a:t>of</a:t>
            </a:r>
            <a:r>
              <a:rPr lang="lt-LT" dirty="0" smtClean="0"/>
              <a:t> </a:t>
            </a:r>
            <a:r>
              <a:rPr lang="lt-LT" dirty="0" err="1" smtClean="0"/>
              <a:t>residents</a:t>
            </a:r>
            <a:endParaRPr lang="lt-LT"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648559835"/>
              </p:ext>
            </p:extLst>
          </p:nvPr>
        </p:nvGraphicFramePr>
        <p:xfrm>
          <a:off x="3780700" y="1846556"/>
          <a:ext cx="7830108" cy="4492845"/>
        </p:xfrm>
        <a:graphic>
          <a:graphicData uri="http://schemas.openxmlformats.org/drawingml/2006/table">
            <a:tbl>
              <a:tblPr>
                <a:tableStyleId>{5C22544A-7EE6-4342-B048-85BDC9FD1C3A}</a:tableStyleId>
              </a:tblPr>
              <a:tblGrid>
                <a:gridCol w="1435255"/>
                <a:gridCol w="1435255"/>
                <a:gridCol w="1036572"/>
                <a:gridCol w="956836"/>
                <a:gridCol w="956836"/>
                <a:gridCol w="1004677"/>
                <a:gridCol w="1004677"/>
              </a:tblGrid>
              <a:tr h="221172">
                <a:tc rowSpan="2" gridSpan="2">
                  <a:txBody>
                    <a:bodyPr/>
                    <a:lstStyle/>
                    <a:p>
                      <a:pPr algn="l" fontAlgn="t"/>
                      <a:r>
                        <a:rPr lang="lt-LT" sz="1200" u="none" strike="noStrike" dirty="0">
                          <a:effectLst/>
                          <a:latin typeface="Times New Roman" panose="02020603050405020304" pitchFamily="18" charset="0"/>
                          <a:cs typeface="Times New Roman" panose="02020603050405020304" pitchFamily="18" charset="0"/>
                        </a:rPr>
                        <a:t> </a:t>
                      </a:r>
                      <a:endParaRPr lang="lt-LT" sz="1200" b="1" i="0" u="none" strike="noStrike" dirty="0">
                        <a:solidFill>
                          <a:srgbClr val="1C1C1C"/>
                        </a:solidFill>
                        <a:effectLst/>
                        <a:latin typeface="Times New Roman" panose="02020603050405020304" pitchFamily="18" charset="0"/>
                        <a:cs typeface="Times New Roman" panose="02020603050405020304" pitchFamily="18" charset="0"/>
                      </a:endParaRPr>
                    </a:p>
                  </a:txBody>
                  <a:tcPr marL="5109" marR="5109" marT="5109" marB="0"/>
                </a:tc>
                <a:tc rowSpan="2" hMerge="1">
                  <a:txBody>
                    <a:bodyPr/>
                    <a:lstStyle/>
                    <a:p>
                      <a:endParaRPr lang="lt-LT"/>
                    </a:p>
                  </a:txBody>
                  <a:tcPr/>
                </a:tc>
                <a:tc gridSpan="5">
                  <a:txBody>
                    <a:bodyPr/>
                    <a:lstStyle/>
                    <a:p>
                      <a:pPr algn="ctr" fontAlgn="ctr"/>
                      <a:r>
                        <a:rPr lang="lt-LT" sz="1200" b="1" u="none" strike="noStrike" dirty="0" err="1">
                          <a:effectLst/>
                          <a:latin typeface="Times New Roman" panose="02020603050405020304" pitchFamily="18" charset="0"/>
                          <a:cs typeface="Times New Roman" panose="02020603050405020304" pitchFamily="18" charset="0"/>
                        </a:rPr>
                        <a:t>Number</a:t>
                      </a:r>
                      <a:r>
                        <a:rPr lang="lt-LT" sz="1200" b="1" u="none" strike="noStrike" dirty="0">
                          <a:effectLst/>
                          <a:latin typeface="Times New Roman" panose="02020603050405020304" pitchFamily="18" charset="0"/>
                          <a:cs typeface="Times New Roman" panose="02020603050405020304" pitchFamily="18" charset="0"/>
                        </a:rPr>
                        <a:t> </a:t>
                      </a:r>
                      <a:r>
                        <a:rPr lang="lt-LT" sz="1200" b="1" u="none" strike="noStrike" dirty="0" err="1">
                          <a:effectLst/>
                          <a:latin typeface="Times New Roman" panose="02020603050405020304" pitchFamily="18" charset="0"/>
                          <a:cs typeface="Times New Roman" panose="02020603050405020304" pitchFamily="18" charset="0"/>
                        </a:rPr>
                        <a:t>of</a:t>
                      </a:r>
                      <a:r>
                        <a:rPr lang="lt-LT" sz="1200" b="1" u="none" strike="noStrike" dirty="0">
                          <a:effectLst/>
                          <a:latin typeface="Times New Roman" panose="02020603050405020304" pitchFamily="18" charset="0"/>
                          <a:cs typeface="Times New Roman" panose="02020603050405020304" pitchFamily="18" charset="0"/>
                        </a:rPr>
                        <a:t> </a:t>
                      </a:r>
                      <a:r>
                        <a:rPr lang="lt-LT" sz="1200" b="1" u="none" strike="noStrike" dirty="0" err="1">
                          <a:effectLst/>
                          <a:latin typeface="Times New Roman" panose="02020603050405020304" pitchFamily="18" charset="0"/>
                          <a:cs typeface="Times New Roman" panose="02020603050405020304" pitchFamily="18" charset="0"/>
                        </a:rPr>
                        <a:t>residents</a:t>
                      </a:r>
                      <a:endParaRPr lang="lt-LT" sz="1200" b="1" i="0" u="none" strike="noStrike" dirty="0">
                        <a:solidFill>
                          <a:srgbClr val="656565"/>
                        </a:solidFill>
                        <a:effectLst/>
                        <a:latin typeface="Times New Roman" panose="02020603050405020304" pitchFamily="18" charset="0"/>
                        <a:cs typeface="Times New Roman" panose="02020603050405020304" pitchFamily="18" charset="0"/>
                      </a:endParaRPr>
                    </a:p>
                  </a:txBody>
                  <a:tcPr marL="5109" marR="5109" marT="5109" marB="0" anchor="ct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r>
              <a:tr h="203413">
                <a:tc gridSpan="2" vMerge="1">
                  <a:txBody>
                    <a:bodyPr/>
                    <a:lstStyle/>
                    <a:p>
                      <a:endParaRPr lang="lt-LT"/>
                    </a:p>
                  </a:txBody>
                  <a:tcPr/>
                </a:tc>
                <a:tc hMerge="1" vMerge="1">
                  <a:txBody>
                    <a:bodyPr/>
                    <a:lstStyle/>
                    <a:p>
                      <a:endParaRPr lang="lt-LT"/>
                    </a:p>
                  </a:txBody>
                  <a:tcPr/>
                </a:tc>
                <a:tc>
                  <a:txBody>
                    <a:bodyPr/>
                    <a:lstStyle/>
                    <a:p>
                      <a:pPr algn="ctr" fontAlgn="ctr"/>
                      <a:r>
                        <a:rPr lang="lt-LT" sz="1200" b="1" u="none" strike="noStrike" dirty="0">
                          <a:effectLst/>
                          <a:latin typeface="Times New Roman" panose="02020603050405020304" pitchFamily="18" charset="0"/>
                          <a:cs typeface="Times New Roman" panose="02020603050405020304" pitchFamily="18" charset="0"/>
                        </a:rPr>
                        <a:t>2014</a:t>
                      </a:r>
                      <a:endParaRPr lang="lt-LT" sz="1200" b="1" i="0" u="none" strike="noStrike" dirty="0">
                        <a:solidFill>
                          <a:srgbClr val="656565"/>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ctr" fontAlgn="ctr"/>
                      <a:r>
                        <a:rPr lang="lt-LT" sz="1200" b="1" u="none" strike="noStrike" dirty="0">
                          <a:effectLst/>
                          <a:latin typeface="Times New Roman" panose="02020603050405020304" pitchFamily="18" charset="0"/>
                          <a:cs typeface="Times New Roman" panose="02020603050405020304" pitchFamily="18" charset="0"/>
                        </a:rPr>
                        <a:t>2015</a:t>
                      </a:r>
                      <a:endParaRPr lang="lt-LT" sz="1200" b="1" i="0" u="none" strike="noStrike" dirty="0">
                        <a:solidFill>
                          <a:srgbClr val="656565"/>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ctr" fontAlgn="ctr"/>
                      <a:r>
                        <a:rPr lang="lt-LT" sz="1200" b="1" u="none" strike="noStrike" dirty="0">
                          <a:effectLst/>
                          <a:latin typeface="Times New Roman" panose="02020603050405020304" pitchFamily="18" charset="0"/>
                          <a:cs typeface="Times New Roman" panose="02020603050405020304" pitchFamily="18" charset="0"/>
                        </a:rPr>
                        <a:t>2016</a:t>
                      </a:r>
                      <a:endParaRPr lang="lt-LT" sz="1200" b="1" i="0" u="none" strike="noStrike" dirty="0">
                        <a:solidFill>
                          <a:srgbClr val="656565"/>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ctr" fontAlgn="ctr"/>
                      <a:r>
                        <a:rPr lang="lt-LT" sz="1200" b="1" u="none" strike="noStrike" dirty="0">
                          <a:effectLst/>
                          <a:latin typeface="Times New Roman" panose="02020603050405020304" pitchFamily="18" charset="0"/>
                          <a:cs typeface="Times New Roman" panose="02020603050405020304" pitchFamily="18" charset="0"/>
                        </a:rPr>
                        <a:t>2017</a:t>
                      </a:r>
                      <a:endParaRPr lang="lt-LT" sz="1200" b="1" i="0" u="none" strike="noStrike" dirty="0">
                        <a:solidFill>
                          <a:srgbClr val="656565"/>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ctr" fontAlgn="ctr"/>
                      <a:r>
                        <a:rPr lang="lt-LT" sz="1200" b="1" u="none" strike="noStrike" dirty="0">
                          <a:effectLst/>
                          <a:latin typeface="Times New Roman" panose="02020603050405020304" pitchFamily="18" charset="0"/>
                          <a:cs typeface="Times New Roman" panose="02020603050405020304" pitchFamily="18" charset="0"/>
                        </a:rPr>
                        <a:t>2018</a:t>
                      </a:r>
                      <a:endParaRPr lang="lt-LT" sz="1200" b="1" i="0" u="none" strike="noStrike" dirty="0">
                        <a:solidFill>
                          <a:srgbClr val="656565"/>
                        </a:solidFill>
                        <a:effectLst/>
                        <a:latin typeface="Times New Roman" panose="02020603050405020304" pitchFamily="18" charset="0"/>
                        <a:cs typeface="Times New Roman" panose="02020603050405020304" pitchFamily="18" charset="0"/>
                      </a:endParaRPr>
                    </a:p>
                  </a:txBody>
                  <a:tcPr marL="5109" marR="5109" marT="5109" marB="0" anchor="ctr"/>
                </a:tc>
              </a:tr>
              <a:tr h="203413">
                <a:tc rowSpan="2">
                  <a:txBody>
                    <a:bodyPr/>
                    <a:lstStyle/>
                    <a:p>
                      <a:pPr algn="l" fontAlgn="ctr"/>
                      <a:r>
                        <a:rPr lang="lt-LT" sz="1200" u="none" strike="noStrike" dirty="0" smtClean="0">
                          <a:effectLst/>
                          <a:latin typeface="Times New Roman" panose="02020603050405020304" pitchFamily="18" charset="0"/>
                          <a:cs typeface="Times New Roman" panose="02020603050405020304" pitchFamily="18" charset="0"/>
                        </a:rPr>
                        <a:t>Vilnius </a:t>
                      </a:r>
                      <a:r>
                        <a:rPr lang="lt-LT" sz="1200" u="none" strike="noStrike" dirty="0" err="1" smtClean="0">
                          <a:effectLst/>
                          <a:latin typeface="Times New Roman" panose="02020603050405020304" pitchFamily="18" charset="0"/>
                          <a:cs typeface="Times New Roman" panose="02020603050405020304" pitchFamily="18" charset="0"/>
                        </a:rPr>
                        <a:t>county</a:t>
                      </a:r>
                      <a:endParaRPr lang="lt-LT" sz="1200" b="0" i="0" u="none" strike="noStrike" dirty="0">
                        <a:solidFill>
                          <a:srgbClr val="656565"/>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l" fontAlgn="ctr"/>
                      <a:r>
                        <a:rPr lang="lt-LT" sz="1200" u="none" strike="noStrike">
                          <a:effectLst/>
                          <a:latin typeface="Times New Roman" panose="02020603050405020304" pitchFamily="18" charset="0"/>
                          <a:cs typeface="Times New Roman" panose="02020603050405020304" pitchFamily="18" charset="0"/>
                        </a:rPr>
                        <a:t>City</a:t>
                      </a:r>
                      <a:endParaRPr lang="lt-LT" sz="1200" b="0" i="0" u="none" strike="noStrike">
                        <a:solidFill>
                          <a:srgbClr val="656565"/>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633652</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635732</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635174</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635086</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dirty="0">
                          <a:effectLst/>
                          <a:latin typeface="Times New Roman" panose="02020603050405020304" pitchFamily="18" charset="0"/>
                          <a:cs typeface="Times New Roman" panose="02020603050405020304" pitchFamily="18" charset="0"/>
                        </a:rPr>
                        <a:t>635886</a:t>
                      </a:r>
                      <a:endParaRPr lang="lt-LT" sz="1200" b="0" i="0" u="none" strike="noStrike" dirty="0">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r>
              <a:tr h="203413">
                <a:tc vMerge="1">
                  <a:txBody>
                    <a:bodyPr/>
                    <a:lstStyle/>
                    <a:p>
                      <a:endParaRPr lang="lt-LT"/>
                    </a:p>
                  </a:txBody>
                  <a:tcPr/>
                </a:tc>
                <a:tc>
                  <a:txBody>
                    <a:bodyPr/>
                    <a:lstStyle/>
                    <a:p>
                      <a:pPr algn="l" fontAlgn="ctr"/>
                      <a:r>
                        <a:rPr lang="lt-LT" sz="1200" u="none" strike="noStrike">
                          <a:effectLst/>
                          <a:latin typeface="Times New Roman" panose="02020603050405020304" pitchFamily="18" charset="0"/>
                          <a:cs typeface="Times New Roman" panose="02020603050405020304" pitchFamily="18" charset="0"/>
                        </a:rPr>
                        <a:t>Countryside</a:t>
                      </a:r>
                      <a:endParaRPr lang="lt-LT" sz="1200" b="0" i="0" u="none" strike="noStrike">
                        <a:solidFill>
                          <a:srgbClr val="656565"/>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172454</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171791</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170206</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170087</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dirty="0">
                          <a:effectLst/>
                          <a:latin typeface="Times New Roman" panose="02020603050405020304" pitchFamily="18" charset="0"/>
                          <a:cs typeface="Times New Roman" panose="02020603050405020304" pitchFamily="18" charset="0"/>
                        </a:rPr>
                        <a:t>169481</a:t>
                      </a:r>
                      <a:endParaRPr lang="lt-LT" sz="1200" b="0" i="0" u="none" strike="noStrike" dirty="0">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r>
              <a:tr h="203413">
                <a:tc rowSpan="2">
                  <a:txBody>
                    <a:bodyPr/>
                    <a:lstStyle/>
                    <a:p>
                      <a:pPr algn="l" fontAlgn="ctr"/>
                      <a:r>
                        <a:rPr lang="lt-LT" sz="1200" u="none" strike="noStrike" dirty="0" smtClean="0">
                          <a:effectLst/>
                          <a:latin typeface="Times New Roman" panose="02020603050405020304" pitchFamily="18" charset="0"/>
                          <a:cs typeface="Times New Roman" panose="02020603050405020304" pitchFamily="18" charset="0"/>
                        </a:rPr>
                        <a:t>Alytus </a:t>
                      </a:r>
                      <a:r>
                        <a:rPr lang="lt-LT" sz="1200" u="none" strike="noStrike" dirty="0" err="1" smtClean="0">
                          <a:effectLst/>
                          <a:latin typeface="Times New Roman" panose="02020603050405020304" pitchFamily="18" charset="0"/>
                          <a:cs typeface="Times New Roman" panose="02020603050405020304" pitchFamily="18" charset="0"/>
                        </a:rPr>
                        <a:t>county</a:t>
                      </a:r>
                      <a:endParaRPr lang="lt-LT" sz="1200" b="0" i="0" u="none" strike="noStrike" dirty="0">
                        <a:solidFill>
                          <a:srgbClr val="656565"/>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l" fontAlgn="ctr"/>
                      <a:r>
                        <a:rPr lang="lt-LT" sz="1200" u="none" strike="noStrike">
                          <a:effectLst/>
                          <a:latin typeface="Times New Roman" panose="02020603050405020304" pitchFamily="18" charset="0"/>
                          <a:cs typeface="Times New Roman" panose="02020603050405020304" pitchFamily="18" charset="0"/>
                        </a:rPr>
                        <a:t>City</a:t>
                      </a:r>
                      <a:endParaRPr lang="lt-LT" sz="1200" b="0" i="0" u="none" strike="noStrike">
                        <a:solidFill>
                          <a:srgbClr val="656565"/>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dirty="0">
                          <a:effectLst/>
                          <a:latin typeface="Times New Roman" panose="02020603050405020304" pitchFamily="18" charset="0"/>
                          <a:cs typeface="Times New Roman" panose="02020603050405020304" pitchFamily="18" charset="0"/>
                        </a:rPr>
                        <a:t>87318</a:t>
                      </a:r>
                      <a:endParaRPr lang="lt-LT" sz="1200" b="0" i="0" u="none" strike="noStrike" dirty="0">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86170</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84362</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81671</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79413</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r>
              <a:tr h="203413">
                <a:tc vMerge="1">
                  <a:txBody>
                    <a:bodyPr/>
                    <a:lstStyle/>
                    <a:p>
                      <a:endParaRPr lang="lt-LT"/>
                    </a:p>
                  </a:txBody>
                  <a:tcPr/>
                </a:tc>
                <a:tc>
                  <a:txBody>
                    <a:bodyPr/>
                    <a:lstStyle/>
                    <a:p>
                      <a:pPr algn="l" fontAlgn="ctr"/>
                      <a:r>
                        <a:rPr lang="lt-LT" sz="1200" u="none" strike="noStrike">
                          <a:effectLst/>
                          <a:latin typeface="Times New Roman" panose="02020603050405020304" pitchFamily="18" charset="0"/>
                          <a:cs typeface="Times New Roman" panose="02020603050405020304" pitchFamily="18" charset="0"/>
                        </a:rPr>
                        <a:t>Countryside</a:t>
                      </a:r>
                      <a:endParaRPr lang="lt-LT" sz="1200" b="0" i="0" u="none" strike="noStrike">
                        <a:solidFill>
                          <a:srgbClr val="656565"/>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62533</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61639</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60747</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59945</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58682</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r>
              <a:tr h="203413">
                <a:tc rowSpan="2">
                  <a:txBody>
                    <a:bodyPr/>
                    <a:lstStyle/>
                    <a:p>
                      <a:pPr algn="l" fontAlgn="ctr"/>
                      <a:r>
                        <a:rPr lang="lt-LT" sz="1200" u="none" strike="noStrike" dirty="0" smtClean="0">
                          <a:effectLst/>
                          <a:latin typeface="Times New Roman" panose="02020603050405020304" pitchFamily="18" charset="0"/>
                          <a:cs typeface="Times New Roman" panose="02020603050405020304" pitchFamily="18" charset="0"/>
                        </a:rPr>
                        <a:t>Kaunas </a:t>
                      </a:r>
                      <a:r>
                        <a:rPr lang="lt-LT" sz="1200" u="none" strike="noStrike" dirty="0" err="1" smtClean="0">
                          <a:effectLst/>
                          <a:latin typeface="Times New Roman" panose="02020603050405020304" pitchFamily="18" charset="0"/>
                          <a:cs typeface="Times New Roman" panose="02020603050405020304" pitchFamily="18" charset="0"/>
                        </a:rPr>
                        <a:t>county</a:t>
                      </a:r>
                      <a:endParaRPr lang="lt-LT" sz="1200" b="0" i="0" u="none" strike="noStrike" dirty="0">
                        <a:solidFill>
                          <a:srgbClr val="656565"/>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l" fontAlgn="ctr"/>
                      <a:r>
                        <a:rPr lang="lt-LT" sz="1200" u="none" strike="noStrike">
                          <a:effectLst/>
                          <a:latin typeface="Times New Roman" panose="02020603050405020304" pitchFamily="18" charset="0"/>
                          <a:cs typeface="Times New Roman" panose="02020603050405020304" pitchFamily="18" charset="0"/>
                        </a:rPr>
                        <a:t>City</a:t>
                      </a:r>
                      <a:endParaRPr lang="lt-LT" sz="1200" b="0" i="0" u="none" strike="noStrike">
                        <a:solidFill>
                          <a:srgbClr val="656565"/>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411924</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408179</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403092</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395001</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388003</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r>
              <a:tr h="203413">
                <a:tc vMerge="1">
                  <a:txBody>
                    <a:bodyPr/>
                    <a:lstStyle/>
                    <a:p>
                      <a:endParaRPr lang="lt-LT"/>
                    </a:p>
                  </a:txBody>
                  <a:tcPr/>
                </a:tc>
                <a:tc>
                  <a:txBody>
                    <a:bodyPr/>
                    <a:lstStyle/>
                    <a:p>
                      <a:pPr algn="l" fontAlgn="ctr"/>
                      <a:r>
                        <a:rPr lang="lt-LT" sz="1200" u="none" strike="noStrike">
                          <a:effectLst/>
                          <a:latin typeface="Times New Roman" panose="02020603050405020304" pitchFamily="18" charset="0"/>
                          <a:cs typeface="Times New Roman" panose="02020603050405020304" pitchFamily="18" charset="0"/>
                        </a:rPr>
                        <a:t>Countryside</a:t>
                      </a:r>
                      <a:endParaRPr lang="lt-LT" sz="1200" b="0" i="0" u="none" strike="noStrike">
                        <a:solidFill>
                          <a:srgbClr val="656565"/>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175314</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174868</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174266</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174874</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175109</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r>
              <a:tr h="203413">
                <a:tc rowSpan="2">
                  <a:txBody>
                    <a:bodyPr/>
                    <a:lstStyle/>
                    <a:p>
                      <a:pPr algn="l" fontAlgn="ctr"/>
                      <a:r>
                        <a:rPr lang="lt-LT" sz="1200" u="none" strike="noStrike" dirty="0" smtClean="0">
                          <a:effectLst/>
                          <a:latin typeface="Times New Roman" panose="02020603050405020304" pitchFamily="18" charset="0"/>
                          <a:cs typeface="Times New Roman" panose="02020603050405020304" pitchFamily="18" charset="0"/>
                        </a:rPr>
                        <a:t>Klaipėda </a:t>
                      </a:r>
                      <a:r>
                        <a:rPr lang="lt-LT" sz="1200" u="none" strike="noStrike" dirty="0" err="1" smtClean="0">
                          <a:effectLst/>
                          <a:latin typeface="Times New Roman" panose="02020603050405020304" pitchFamily="18" charset="0"/>
                          <a:cs typeface="Times New Roman" panose="02020603050405020304" pitchFamily="18" charset="0"/>
                        </a:rPr>
                        <a:t>county</a:t>
                      </a:r>
                      <a:endParaRPr lang="lt-LT" sz="1200" b="0" i="0" u="none" strike="noStrike" dirty="0">
                        <a:solidFill>
                          <a:srgbClr val="656565"/>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l" fontAlgn="ctr"/>
                      <a:r>
                        <a:rPr lang="lt-LT" sz="1200" u="none" strike="noStrike">
                          <a:effectLst/>
                          <a:latin typeface="Times New Roman" panose="02020603050405020304" pitchFamily="18" charset="0"/>
                          <a:cs typeface="Times New Roman" panose="02020603050405020304" pitchFamily="18" charset="0"/>
                        </a:rPr>
                        <a:t>City</a:t>
                      </a:r>
                      <a:endParaRPr lang="lt-LT" sz="1200" b="0" i="0" u="none" strike="noStrike">
                        <a:solidFill>
                          <a:srgbClr val="656565"/>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235017</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233569</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231111</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226140</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222119</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r>
              <a:tr h="203413">
                <a:tc vMerge="1">
                  <a:txBody>
                    <a:bodyPr/>
                    <a:lstStyle/>
                    <a:p>
                      <a:endParaRPr lang="lt-LT"/>
                    </a:p>
                  </a:txBody>
                  <a:tcPr/>
                </a:tc>
                <a:tc>
                  <a:txBody>
                    <a:bodyPr/>
                    <a:lstStyle/>
                    <a:p>
                      <a:pPr algn="l" fontAlgn="ctr"/>
                      <a:r>
                        <a:rPr lang="lt-LT" sz="1200" u="none" strike="noStrike">
                          <a:effectLst/>
                          <a:latin typeface="Times New Roman" panose="02020603050405020304" pitchFamily="18" charset="0"/>
                          <a:cs typeface="Times New Roman" panose="02020603050405020304" pitchFamily="18" charset="0"/>
                        </a:rPr>
                        <a:t>Countryside</a:t>
                      </a:r>
                      <a:endParaRPr lang="lt-LT" sz="1200" b="0" i="0" u="none" strike="noStrike">
                        <a:solidFill>
                          <a:srgbClr val="656565"/>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93996</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93731</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93507</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94367</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95133</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r>
              <a:tr h="203413">
                <a:tc rowSpan="2">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lt-LT" sz="1200" u="none" strike="noStrike" dirty="0" smtClean="0">
                          <a:effectLst/>
                          <a:latin typeface="Times New Roman" panose="02020603050405020304" pitchFamily="18" charset="0"/>
                          <a:cs typeface="Times New Roman" panose="02020603050405020304" pitchFamily="18" charset="0"/>
                        </a:rPr>
                        <a:t>Marijampolė </a:t>
                      </a:r>
                      <a:r>
                        <a:rPr lang="lt-LT" sz="1200" u="none" strike="noStrike" dirty="0" err="1" smtClean="0">
                          <a:effectLst/>
                          <a:latin typeface="Times New Roman" panose="02020603050405020304" pitchFamily="18" charset="0"/>
                          <a:cs typeface="Times New Roman" panose="02020603050405020304" pitchFamily="18" charset="0"/>
                        </a:rPr>
                        <a:t>county</a:t>
                      </a:r>
                      <a:endParaRPr lang="lt-LT" sz="1200" b="0" i="0" u="none" strike="noStrike" dirty="0" smtClean="0">
                        <a:solidFill>
                          <a:srgbClr val="656565"/>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l" fontAlgn="ctr"/>
                      <a:r>
                        <a:rPr lang="lt-LT" sz="1200" u="none" strike="noStrike">
                          <a:effectLst/>
                          <a:latin typeface="Times New Roman" panose="02020603050405020304" pitchFamily="18" charset="0"/>
                          <a:cs typeface="Times New Roman" panose="02020603050405020304" pitchFamily="18" charset="0"/>
                        </a:rPr>
                        <a:t>City</a:t>
                      </a:r>
                      <a:endParaRPr lang="lt-LT" sz="1200" b="0" i="0" u="none" strike="noStrike">
                        <a:solidFill>
                          <a:srgbClr val="656565"/>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75932</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74806</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73342</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71214</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69127</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r>
              <a:tr h="203413">
                <a:tc vMerge="1">
                  <a:txBody>
                    <a:bodyPr/>
                    <a:lstStyle/>
                    <a:p>
                      <a:endParaRPr lang="lt-LT"/>
                    </a:p>
                  </a:txBody>
                  <a:tcPr/>
                </a:tc>
                <a:tc>
                  <a:txBody>
                    <a:bodyPr/>
                    <a:lstStyle/>
                    <a:p>
                      <a:pPr algn="l" fontAlgn="ctr"/>
                      <a:r>
                        <a:rPr lang="lt-LT" sz="1200" u="none" strike="noStrike">
                          <a:effectLst/>
                          <a:latin typeface="Times New Roman" panose="02020603050405020304" pitchFamily="18" charset="0"/>
                          <a:cs typeface="Times New Roman" panose="02020603050405020304" pitchFamily="18" charset="0"/>
                        </a:rPr>
                        <a:t>Countryside</a:t>
                      </a:r>
                      <a:endParaRPr lang="lt-LT" sz="1200" b="0" i="0" u="none" strike="noStrike">
                        <a:solidFill>
                          <a:srgbClr val="656565"/>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78152</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76987</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75735</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74146</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72160</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r>
              <a:tr h="203413">
                <a:tc rowSpan="2">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lt-LT" sz="1200" u="none" strike="noStrike" dirty="0" smtClean="0">
                          <a:effectLst/>
                          <a:latin typeface="Times New Roman" panose="02020603050405020304" pitchFamily="18" charset="0"/>
                          <a:cs typeface="Times New Roman" panose="02020603050405020304" pitchFamily="18" charset="0"/>
                        </a:rPr>
                        <a:t>Panevėžys </a:t>
                      </a:r>
                      <a:r>
                        <a:rPr lang="lt-LT" sz="1200" u="none" strike="noStrike" dirty="0" err="1" smtClean="0">
                          <a:effectLst/>
                          <a:latin typeface="Times New Roman" panose="02020603050405020304" pitchFamily="18" charset="0"/>
                          <a:cs typeface="Times New Roman" panose="02020603050405020304" pitchFamily="18" charset="0"/>
                        </a:rPr>
                        <a:t>county</a:t>
                      </a:r>
                      <a:endParaRPr lang="lt-LT" sz="1200" b="0" i="0" u="none" strike="noStrike" dirty="0" smtClean="0">
                        <a:solidFill>
                          <a:srgbClr val="656565"/>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l" fontAlgn="ctr"/>
                      <a:r>
                        <a:rPr lang="lt-LT" sz="1200" u="none" strike="noStrike">
                          <a:effectLst/>
                          <a:latin typeface="Times New Roman" panose="02020603050405020304" pitchFamily="18" charset="0"/>
                          <a:cs typeface="Times New Roman" panose="02020603050405020304" pitchFamily="18" charset="0"/>
                        </a:rPr>
                        <a:t>City</a:t>
                      </a:r>
                      <a:endParaRPr lang="lt-LT" sz="1200" b="0" i="0" u="none" strike="noStrike">
                        <a:solidFill>
                          <a:srgbClr val="656565"/>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142047</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140234</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137800</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133824</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130112</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r>
              <a:tr h="203413">
                <a:tc vMerge="1">
                  <a:txBody>
                    <a:bodyPr/>
                    <a:lstStyle/>
                    <a:p>
                      <a:endParaRPr lang="lt-LT"/>
                    </a:p>
                  </a:txBody>
                  <a:tcPr/>
                </a:tc>
                <a:tc>
                  <a:txBody>
                    <a:bodyPr/>
                    <a:lstStyle/>
                    <a:p>
                      <a:pPr algn="l" fontAlgn="ctr"/>
                      <a:r>
                        <a:rPr lang="lt-LT" sz="1200" u="none" strike="noStrike">
                          <a:effectLst/>
                          <a:latin typeface="Times New Roman" panose="02020603050405020304" pitchFamily="18" charset="0"/>
                          <a:cs typeface="Times New Roman" panose="02020603050405020304" pitchFamily="18" charset="0"/>
                        </a:rPr>
                        <a:t>Countryside</a:t>
                      </a:r>
                      <a:endParaRPr lang="lt-LT" sz="1200" b="0" i="0" u="none" strike="noStrike">
                        <a:solidFill>
                          <a:srgbClr val="656565"/>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96701</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95160</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93201</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91209</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88614</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r>
              <a:tr h="203413">
                <a:tc rowSpan="2">
                  <a:txBody>
                    <a:bodyPr/>
                    <a:lstStyle/>
                    <a:p>
                      <a:pPr algn="l" fontAlgn="ctr"/>
                      <a:r>
                        <a:rPr lang="lt-LT" sz="1200" u="none" strike="noStrike" dirty="0" smtClean="0">
                          <a:effectLst/>
                          <a:latin typeface="Times New Roman" panose="02020603050405020304" pitchFamily="18" charset="0"/>
                          <a:cs typeface="Times New Roman" panose="02020603050405020304" pitchFamily="18" charset="0"/>
                        </a:rPr>
                        <a:t>Šiauliai </a:t>
                      </a:r>
                      <a:r>
                        <a:rPr lang="lt-LT" sz="1200" u="none" strike="noStrike" dirty="0" err="1" smtClean="0">
                          <a:effectLst/>
                          <a:latin typeface="Times New Roman" panose="02020603050405020304" pitchFamily="18" charset="0"/>
                          <a:cs typeface="Times New Roman" panose="02020603050405020304" pitchFamily="18" charset="0"/>
                        </a:rPr>
                        <a:t>county</a:t>
                      </a:r>
                      <a:endParaRPr lang="lt-LT" sz="1200" b="0" i="0" u="none" strike="noStrike" dirty="0">
                        <a:solidFill>
                          <a:srgbClr val="656565"/>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l" fontAlgn="ctr"/>
                      <a:r>
                        <a:rPr lang="lt-LT" sz="1200" u="none" strike="noStrike">
                          <a:effectLst/>
                          <a:latin typeface="Times New Roman" panose="02020603050405020304" pitchFamily="18" charset="0"/>
                          <a:cs typeface="Times New Roman" panose="02020603050405020304" pitchFamily="18" charset="0"/>
                        </a:rPr>
                        <a:t>City</a:t>
                      </a:r>
                      <a:endParaRPr lang="lt-LT" sz="1200" b="0" i="0" u="none" strike="noStrike">
                        <a:solidFill>
                          <a:srgbClr val="656565"/>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178435</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176446</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173729</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169928</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167491</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r>
              <a:tr h="203413">
                <a:tc vMerge="1">
                  <a:txBody>
                    <a:bodyPr/>
                    <a:lstStyle/>
                    <a:p>
                      <a:endParaRPr lang="lt-LT"/>
                    </a:p>
                  </a:txBody>
                  <a:tcPr/>
                </a:tc>
                <a:tc>
                  <a:txBody>
                    <a:bodyPr/>
                    <a:lstStyle/>
                    <a:p>
                      <a:pPr algn="l" fontAlgn="ctr"/>
                      <a:r>
                        <a:rPr lang="lt-LT" sz="1200" u="none" strike="noStrike">
                          <a:effectLst/>
                          <a:latin typeface="Times New Roman" panose="02020603050405020304" pitchFamily="18" charset="0"/>
                          <a:cs typeface="Times New Roman" panose="02020603050405020304" pitchFamily="18" charset="0"/>
                        </a:rPr>
                        <a:t>Countryside</a:t>
                      </a:r>
                      <a:endParaRPr lang="lt-LT" sz="1200" b="0" i="0" u="none" strike="noStrike">
                        <a:solidFill>
                          <a:srgbClr val="656565"/>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107328</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105186</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102600</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100554</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97976</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r>
              <a:tr h="203413">
                <a:tc rowSpan="2">
                  <a:txBody>
                    <a:bodyPr/>
                    <a:lstStyle/>
                    <a:p>
                      <a:pPr algn="l" fontAlgn="ctr"/>
                      <a:r>
                        <a:rPr lang="lt-LT" sz="1200" u="none" strike="noStrike" dirty="0" smtClean="0">
                          <a:effectLst/>
                          <a:latin typeface="Times New Roman" panose="02020603050405020304" pitchFamily="18" charset="0"/>
                          <a:cs typeface="Times New Roman" panose="02020603050405020304" pitchFamily="18" charset="0"/>
                        </a:rPr>
                        <a:t>Tauragė </a:t>
                      </a:r>
                      <a:r>
                        <a:rPr lang="lt-LT" sz="1200" u="none" strike="noStrike" dirty="0" err="1" smtClean="0">
                          <a:effectLst/>
                          <a:latin typeface="Times New Roman" panose="02020603050405020304" pitchFamily="18" charset="0"/>
                          <a:cs typeface="Times New Roman" panose="02020603050405020304" pitchFamily="18" charset="0"/>
                        </a:rPr>
                        <a:t>county</a:t>
                      </a:r>
                      <a:endParaRPr lang="lt-LT" sz="1200" b="0" i="0" u="none" strike="noStrike" dirty="0">
                        <a:solidFill>
                          <a:srgbClr val="656565"/>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l" fontAlgn="ctr"/>
                      <a:r>
                        <a:rPr lang="lt-LT" sz="1200" u="none" strike="noStrike">
                          <a:effectLst/>
                          <a:latin typeface="Times New Roman" panose="02020603050405020304" pitchFamily="18" charset="0"/>
                          <a:cs typeface="Times New Roman" panose="02020603050405020304" pitchFamily="18" charset="0"/>
                        </a:rPr>
                        <a:t>City</a:t>
                      </a:r>
                      <a:endParaRPr lang="lt-LT" sz="1200" b="0" i="0" u="none" strike="noStrike">
                        <a:solidFill>
                          <a:srgbClr val="656565"/>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44109</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43687</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43158</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41883</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40714</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r>
              <a:tr h="203413">
                <a:tc vMerge="1">
                  <a:txBody>
                    <a:bodyPr/>
                    <a:lstStyle/>
                    <a:p>
                      <a:endParaRPr lang="lt-LT"/>
                    </a:p>
                  </a:txBody>
                  <a:tcPr/>
                </a:tc>
                <a:tc>
                  <a:txBody>
                    <a:bodyPr/>
                    <a:lstStyle/>
                    <a:p>
                      <a:pPr algn="l" fontAlgn="ctr"/>
                      <a:r>
                        <a:rPr lang="lt-LT" sz="1200" u="none" strike="noStrike">
                          <a:effectLst/>
                          <a:latin typeface="Times New Roman" panose="02020603050405020304" pitchFamily="18" charset="0"/>
                          <a:cs typeface="Times New Roman" panose="02020603050405020304" pitchFamily="18" charset="0"/>
                        </a:rPr>
                        <a:t>Countryside</a:t>
                      </a:r>
                      <a:endParaRPr lang="lt-LT" sz="1200" b="0" i="0" u="none" strike="noStrike">
                        <a:solidFill>
                          <a:srgbClr val="656565"/>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60514</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59396</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58042</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56725</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55103</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r>
              <a:tr h="203413">
                <a:tc rowSpan="2">
                  <a:txBody>
                    <a:bodyPr/>
                    <a:lstStyle/>
                    <a:p>
                      <a:pPr algn="l" fontAlgn="ctr"/>
                      <a:r>
                        <a:rPr lang="lt-LT" sz="1200" u="none" strike="noStrike" dirty="0" smtClean="0">
                          <a:effectLst/>
                          <a:latin typeface="Times New Roman" panose="02020603050405020304" pitchFamily="18" charset="0"/>
                          <a:cs typeface="Times New Roman" panose="02020603050405020304" pitchFamily="18" charset="0"/>
                        </a:rPr>
                        <a:t>Telšiai </a:t>
                      </a:r>
                      <a:r>
                        <a:rPr lang="lt-LT" sz="1200" u="none" strike="noStrike" dirty="0" err="1" smtClean="0">
                          <a:effectLst/>
                          <a:latin typeface="Times New Roman" panose="02020603050405020304" pitchFamily="18" charset="0"/>
                          <a:cs typeface="Times New Roman" panose="02020603050405020304" pitchFamily="18" charset="0"/>
                        </a:rPr>
                        <a:t>county</a:t>
                      </a:r>
                      <a:endParaRPr lang="lt-LT" sz="1200" b="0" i="0" u="none" strike="noStrike" dirty="0">
                        <a:solidFill>
                          <a:srgbClr val="656565"/>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l" fontAlgn="ctr"/>
                      <a:r>
                        <a:rPr lang="lt-LT" sz="1200" u="none" strike="noStrike">
                          <a:effectLst/>
                          <a:latin typeface="Times New Roman" panose="02020603050405020304" pitchFamily="18" charset="0"/>
                          <a:cs typeface="Times New Roman" panose="02020603050405020304" pitchFamily="18" charset="0"/>
                        </a:rPr>
                        <a:t>City</a:t>
                      </a:r>
                      <a:endParaRPr lang="lt-LT" sz="1200" b="0" i="0" u="none" strike="noStrike">
                        <a:solidFill>
                          <a:srgbClr val="656565"/>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86953</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85908</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84574</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81817</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dirty="0">
                          <a:effectLst/>
                          <a:latin typeface="Times New Roman" panose="02020603050405020304" pitchFamily="18" charset="0"/>
                          <a:cs typeface="Times New Roman" panose="02020603050405020304" pitchFamily="18" charset="0"/>
                        </a:rPr>
                        <a:t>79445</a:t>
                      </a:r>
                      <a:endParaRPr lang="lt-LT" sz="1200" b="0" i="0" u="none" strike="noStrike" dirty="0">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r>
              <a:tr h="203413">
                <a:tc vMerge="1">
                  <a:txBody>
                    <a:bodyPr/>
                    <a:lstStyle/>
                    <a:p>
                      <a:endParaRPr lang="lt-LT"/>
                    </a:p>
                  </a:txBody>
                  <a:tcPr/>
                </a:tc>
                <a:tc>
                  <a:txBody>
                    <a:bodyPr/>
                    <a:lstStyle/>
                    <a:p>
                      <a:pPr algn="l" fontAlgn="ctr"/>
                      <a:r>
                        <a:rPr lang="lt-LT" sz="1200" u="none" strike="noStrike">
                          <a:effectLst/>
                          <a:latin typeface="Times New Roman" panose="02020603050405020304" pitchFamily="18" charset="0"/>
                          <a:cs typeface="Times New Roman" panose="02020603050405020304" pitchFamily="18" charset="0"/>
                        </a:rPr>
                        <a:t>Countryside</a:t>
                      </a:r>
                      <a:endParaRPr lang="lt-LT" sz="1200" b="0" i="0" u="none" strike="noStrike">
                        <a:solidFill>
                          <a:srgbClr val="656565"/>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58529</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57603</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56719</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55952</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54694</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r>
              <a:tr h="203413">
                <a:tc rowSpan="2">
                  <a:txBody>
                    <a:bodyPr/>
                    <a:lstStyle/>
                    <a:p>
                      <a:pPr algn="l" fontAlgn="ctr"/>
                      <a:r>
                        <a:rPr lang="lt-LT" sz="1200" u="none" strike="noStrike" dirty="0" smtClean="0">
                          <a:effectLst/>
                          <a:latin typeface="Times New Roman" panose="02020603050405020304" pitchFamily="18" charset="0"/>
                          <a:cs typeface="Times New Roman" panose="02020603050405020304" pitchFamily="18" charset="0"/>
                        </a:rPr>
                        <a:t>Utena </a:t>
                      </a:r>
                      <a:r>
                        <a:rPr lang="lt-LT" sz="1200" u="none" strike="noStrike" dirty="0" err="1" smtClean="0">
                          <a:effectLst/>
                          <a:latin typeface="Times New Roman" panose="02020603050405020304" pitchFamily="18" charset="0"/>
                          <a:cs typeface="Times New Roman" panose="02020603050405020304" pitchFamily="18" charset="0"/>
                        </a:rPr>
                        <a:t>county</a:t>
                      </a:r>
                      <a:endParaRPr lang="lt-LT" sz="1200" b="0" i="0" u="none" strike="noStrike" dirty="0">
                        <a:solidFill>
                          <a:srgbClr val="656565"/>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l" fontAlgn="ctr"/>
                      <a:r>
                        <a:rPr lang="lt-LT" sz="1200" u="none" strike="noStrike">
                          <a:effectLst/>
                          <a:latin typeface="Times New Roman" panose="02020603050405020304" pitchFamily="18" charset="0"/>
                          <a:cs typeface="Times New Roman" panose="02020603050405020304" pitchFamily="18" charset="0"/>
                        </a:rPr>
                        <a:t>City</a:t>
                      </a:r>
                      <a:endParaRPr lang="lt-LT" sz="1200" b="0" i="0" u="none" strike="noStrike">
                        <a:solidFill>
                          <a:srgbClr val="656565"/>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79193</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77882</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76886</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74504</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72412</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r>
              <a:tr h="203413">
                <a:tc vMerge="1">
                  <a:txBody>
                    <a:bodyPr/>
                    <a:lstStyle/>
                    <a:p>
                      <a:endParaRPr lang="lt-LT"/>
                    </a:p>
                  </a:txBody>
                  <a:tcPr/>
                </a:tc>
                <a:tc>
                  <a:txBody>
                    <a:bodyPr/>
                    <a:lstStyle/>
                    <a:p>
                      <a:pPr algn="l" fontAlgn="ctr"/>
                      <a:r>
                        <a:rPr lang="lt-LT" sz="1200" u="none" strike="noStrike">
                          <a:effectLst/>
                          <a:latin typeface="Times New Roman" panose="02020603050405020304" pitchFamily="18" charset="0"/>
                          <a:cs typeface="Times New Roman" panose="02020603050405020304" pitchFamily="18" charset="0"/>
                        </a:rPr>
                        <a:t>Countryside</a:t>
                      </a:r>
                      <a:endParaRPr lang="lt-LT" sz="1200" b="0" i="0" u="none" strike="noStrike">
                        <a:solidFill>
                          <a:srgbClr val="656565"/>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63371</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62288</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60307</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a:effectLst/>
                          <a:latin typeface="Times New Roman" panose="02020603050405020304" pitchFamily="18" charset="0"/>
                          <a:cs typeface="Times New Roman" panose="02020603050405020304" pitchFamily="18" charset="0"/>
                        </a:rPr>
                        <a:t>58977</a:t>
                      </a:r>
                      <a:endParaRPr lang="lt-LT" sz="1200" b="0" i="0" u="none" strike="noStrike">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c>
                  <a:txBody>
                    <a:bodyPr/>
                    <a:lstStyle/>
                    <a:p>
                      <a:pPr algn="r" fontAlgn="ctr"/>
                      <a:r>
                        <a:rPr lang="lt-LT" sz="1200" u="none" strike="noStrike" dirty="0">
                          <a:effectLst/>
                          <a:latin typeface="Times New Roman" panose="02020603050405020304" pitchFamily="18" charset="0"/>
                          <a:cs typeface="Times New Roman" panose="02020603050405020304" pitchFamily="18" charset="0"/>
                        </a:rPr>
                        <a:t>57227</a:t>
                      </a:r>
                      <a:endParaRPr lang="lt-LT" sz="1200" b="0" i="0" u="none" strike="noStrike" dirty="0">
                        <a:solidFill>
                          <a:srgbClr val="1C1C1C"/>
                        </a:solidFill>
                        <a:effectLst/>
                        <a:latin typeface="Times New Roman" panose="02020603050405020304" pitchFamily="18" charset="0"/>
                        <a:cs typeface="Times New Roman" panose="02020603050405020304" pitchFamily="18" charset="0"/>
                      </a:endParaRPr>
                    </a:p>
                  </a:txBody>
                  <a:tcPr marL="5109" marR="5109" marT="5109" marB="0" anchor="ctr"/>
                </a:tc>
              </a:tr>
            </a:tbl>
          </a:graphicData>
        </a:graphic>
      </p:graphicFrame>
      <p:sp>
        <p:nvSpPr>
          <p:cNvPr id="5" name="Rectangle 4"/>
          <p:cNvSpPr/>
          <p:nvPr/>
        </p:nvSpPr>
        <p:spPr>
          <a:xfrm>
            <a:off x="881848" y="2464852"/>
            <a:ext cx="2589320" cy="2585323"/>
          </a:xfrm>
          <a:prstGeom prst="rect">
            <a:avLst/>
          </a:prstGeom>
        </p:spPr>
        <p:txBody>
          <a:bodyPr wrap="square">
            <a:spAutoFit/>
          </a:bodyPr>
          <a:lstStyle/>
          <a:p>
            <a:pPr algn="just"/>
            <a:r>
              <a:rPr lang="lt-LT" dirty="0" err="1" smtClean="0">
                <a:latin typeface="Times New Roman" panose="02020603050405020304" pitchFamily="18" charset="0"/>
                <a:cs typeface="Times New Roman" panose="02020603050405020304" pitchFamily="18" charset="0"/>
              </a:rPr>
              <a:t>Lithuania‘s</a:t>
            </a:r>
            <a:r>
              <a:rPr lang="lt-LT"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population </a:t>
            </a:r>
            <a:r>
              <a:rPr lang="en-US" dirty="0">
                <a:latin typeface="Times New Roman" panose="02020603050405020304" pitchFamily="18" charset="0"/>
                <a:cs typeface="Times New Roman" panose="02020603050405020304" pitchFamily="18" charset="0"/>
              </a:rPr>
              <a:t>is currently in decline, losing about 1.5% of its population per year. The country has now reached its lowest population in decades as more people emigrate to wealthier west European countries</a:t>
            </a:r>
            <a:endParaRPr 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963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err="1" smtClean="0"/>
              <a:t>The</a:t>
            </a:r>
            <a:r>
              <a:rPr lang="lt-LT" dirty="0" smtClean="0"/>
              <a:t> </a:t>
            </a:r>
            <a:r>
              <a:rPr lang="lt-LT" dirty="0" err="1" smtClean="0"/>
              <a:t>structure</a:t>
            </a:r>
            <a:r>
              <a:rPr lang="lt-LT" dirty="0" smtClean="0"/>
              <a:t> </a:t>
            </a:r>
            <a:r>
              <a:rPr lang="lt-LT" dirty="0" err="1" smtClean="0"/>
              <a:t>of</a:t>
            </a:r>
            <a:r>
              <a:rPr lang="lt-LT" dirty="0" smtClean="0"/>
              <a:t> </a:t>
            </a:r>
            <a:r>
              <a:rPr lang="lt-LT" dirty="0" err="1" smtClean="0"/>
              <a:t>residents</a:t>
            </a:r>
            <a:r>
              <a:rPr lang="lt-LT" dirty="0" smtClean="0"/>
              <a:t> </a:t>
            </a:r>
            <a:r>
              <a:rPr lang="lt-LT" dirty="0" err="1" smtClean="0"/>
              <a:t>according</a:t>
            </a:r>
            <a:r>
              <a:rPr lang="lt-LT" dirty="0" smtClean="0"/>
              <a:t> </a:t>
            </a:r>
            <a:r>
              <a:rPr lang="lt-LT" dirty="0" err="1" smtClean="0"/>
              <a:t>age</a:t>
            </a:r>
            <a:endParaRPr lang="lt-LT" dirty="0"/>
          </a:p>
        </p:txBody>
      </p:sp>
      <p:sp>
        <p:nvSpPr>
          <p:cNvPr id="7" name="Rectangle 6"/>
          <p:cNvSpPr/>
          <p:nvPr/>
        </p:nvSpPr>
        <p:spPr>
          <a:xfrm>
            <a:off x="581192" y="2234032"/>
            <a:ext cx="4186117" cy="1754326"/>
          </a:xfrm>
          <a:prstGeom prst="rect">
            <a:avLst/>
          </a:prstGeom>
        </p:spPr>
        <p:txBody>
          <a:bodyPr wrap="square">
            <a:spAutoFit/>
          </a:bodyPr>
          <a:lstStyle/>
          <a:p>
            <a:r>
              <a:rPr lang="en-US" dirty="0">
                <a:latin typeface="Arial" panose="020B0604020202020204" pitchFamily="34" charset="0"/>
              </a:rPr>
              <a:t>At the beginning of 2018, the number of children (aged </a:t>
            </a:r>
            <a:r>
              <a:rPr lang="en-US" dirty="0" smtClean="0">
                <a:latin typeface="Arial" panose="020B0604020202020204" pitchFamily="34" charset="0"/>
              </a:rPr>
              <a:t>0–14</a:t>
            </a:r>
            <a:r>
              <a:rPr lang="en-US" dirty="0">
                <a:latin typeface="Arial" panose="020B0604020202020204" pitchFamily="34" charset="0"/>
              </a:rPr>
              <a:t>) was 1.3 times lower than that of elderly people (aged </a:t>
            </a:r>
          </a:p>
          <a:p>
            <a:r>
              <a:rPr lang="en-US" dirty="0">
                <a:latin typeface="Arial" panose="020B0604020202020204" pitchFamily="34" charset="0"/>
              </a:rPr>
              <a:t>65 and older). </a:t>
            </a:r>
            <a:r>
              <a:rPr lang="en-US" dirty="0"/>
              <a:t>The proportion of children in the total resident </a:t>
            </a:r>
            <a:r>
              <a:rPr lang="en-US" dirty="0" smtClean="0"/>
              <a:t>population </a:t>
            </a:r>
            <a:r>
              <a:rPr lang="en-US" dirty="0"/>
              <a:t>made up 15, that of elderly people </a:t>
            </a:r>
            <a:r>
              <a:rPr lang="en-US" dirty="0" smtClean="0"/>
              <a:t>–19.6</a:t>
            </a:r>
            <a:r>
              <a:rPr lang="lt-LT" dirty="0" smtClean="0"/>
              <a:t> </a:t>
            </a:r>
            <a:r>
              <a:rPr lang="en-US" dirty="0" smtClean="0"/>
              <a:t>per </a:t>
            </a:r>
            <a:r>
              <a:rPr lang="en-US" dirty="0"/>
              <a:t>cent. </a:t>
            </a: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962617" y="1633233"/>
            <a:ext cx="5698280" cy="5286911"/>
          </a:xfrm>
        </p:spPr>
      </p:pic>
    </p:spTree>
    <p:extLst>
      <p:ext uri="{BB962C8B-B14F-4D97-AF65-F5344CB8AC3E}">
        <p14:creationId xmlns:p14="http://schemas.microsoft.com/office/powerpoint/2010/main" xmlns="" val="3350612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err="1" smtClean="0"/>
              <a:t>Index</a:t>
            </a:r>
            <a:r>
              <a:rPr lang="lt-LT" dirty="0" smtClean="0"/>
              <a:t> </a:t>
            </a:r>
            <a:r>
              <a:rPr lang="lt-LT" dirty="0" err="1" smtClean="0"/>
              <a:t>of</a:t>
            </a:r>
            <a:r>
              <a:rPr lang="lt-LT" dirty="0" smtClean="0"/>
              <a:t> </a:t>
            </a:r>
            <a:r>
              <a:rPr lang="lt-LT" dirty="0" err="1" smtClean="0"/>
              <a:t>ageing</a:t>
            </a:r>
            <a:endParaRPr lang="lt-LT"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548340" y="1715956"/>
            <a:ext cx="6619769" cy="5129831"/>
          </a:xfrm>
        </p:spPr>
      </p:pic>
      <p:sp>
        <p:nvSpPr>
          <p:cNvPr id="5" name="Rectangle 4"/>
          <p:cNvSpPr/>
          <p:nvPr/>
        </p:nvSpPr>
        <p:spPr>
          <a:xfrm>
            <a:off x="349188" y="2539416"/>
            <a:ext cx="4373732" cy="1754326"/>
          </a:xfrm>
          <a:prstGeom prst="rect">
            <a:avLst/>
          </a:prstGeom>
        </p:spPr>
        <p:txBody>
          <a:bodyPr wrap="square">
            <a:spAutoFit/>
          </a:bodyPr>
          <a:lstStyle/>
          <a:p>
            <a:pPr algn="just"/>
            <a:r>
              <a:rPr lang="en-US" dirty="0"/>
              <a:t>At the beginning of 2018</a:t>
            </a:r>
            <a:r>
              <a:rPr lang="lt-LT" dirty="0"/>
              <a:t> </a:t>
            </a:r>
            <a:r>
              <a:rPr lang="en-US" dirty="0"/>
              <a:t>, the “oldest” counties were </a:t>
            </a:r>
            <a:r>
              <a:rPr lang="en-US" dirty="0" err="1"/>
              <a:t>Utena</a:t>
            </a:r>
            <a:r>
              <a:rPr lang="en-US" dirty="0"/>
              <a:t>, Alytus and </a:t>
            </a:r>
            <a:r>
              <a:rPr lang="en-US" dirty="0" err="1"/>
              <a:t>Panevėžys</a:t>
            </a:r>
            <a:r>
              <a:rPr lang="en-US" dirty="0"/>
              <a:t> counties, where elderly people made up 22.4–23.9 per cent the total resident population of those </a:t>
            </a:r>
            <a:r>
              <a:rPr lang="en-US" dirty="0" err="1"/>
              <a:t>countie</a:t>
            </a:r>
            <a:r>
              <a:rPr lang="lt-LT" dirty="0"/>
              <a:t>s.</a:t>
            </a:r>
            <a:endParaRPr lang="en-US" dirty="0"/>
          </a:p>
          <a:p>
            <a:endParaRPr lang="en-US" dirty="0">
              <a:latin typeface="Arial" panose="020B0604020202020204" pitchFamily="34" charset="0"/>
            </a:endParaRPr>
          </a:p>
        </p:txBody>
      </p:sp>
    </p:spTree>
    <p:extLst>
      <p:ext uri="{BB962C8B-B14F-4D97-AF65-F5344CB8AC3E}">
        <p14:creationId xmlns:p14="http://schemas.microsoft.com/office/powerpoint/2010/main" xmlns="" val="1959312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International </a:t>
            </a:r>
            <a:r>
              <a:rPr lang="lt-LT" dirty="0" err="1" smtClean="0"/>
              <a:t>immigration</a:t>
            </a:r>
            <a:r>
              <a:rPr lang="lt-LT" dirty="0" smtClean="0"/>
              <a:t> </a:t>
            </a:r>
            <a:r>
              <a:rPr lang="lt-LT" dirty="0" err="1" smtClean="0"/>
              <a:t>of</a:t>
            </a:r>
            <a:r>
              <a:rPr lang="lt-LT" dirty="0" smtClean="0"/>
              <a:t> </a:t>
            </a:r>
            <a:r>
              <a:rPr lang="lt-LT" dirty="0" err="1" smtClean="0"/>
              <a:t>residents</a:t>
            </a:r>
            <a:endParaRPr lang="lt-LT" dirty="0"/>
          </a:p>
        </p:txBody>
      </p:sp>
      <p:sp>
        <p:nvSpPr>
          <p:cNvPr id="6" name="Rectangle 5"/>
          <p:cNvSpPr/>
          <p:nvPr/>
        </p:nvSpPr>
        <p:spPr>
          <a:xfrm>
            <a:off x="437965" y="2333439"/>
            <a:ext cx="3956482" cy="3139321"/>
          </a:xfrm>
          <a:prstGeom prst="rect">
            <a:avLst/>
          </a:prstGeom>
        </p:spPr>
        <p:txBody>
          <a:bodyPr wrap="square">
            <a:spAutoFit/>
          </a:bodyPr>
          <a:lstStyle/>
          <a:p>
            <a:pPr algn="just"/>
            <a:r>
              <a:rPr lang="en-US" dirty="0">
                <a:solidFill>
                  <a:srgbClr val="000000"/>
                </a:solidFill>
                <a:latin typeface="Arial" panose="020B0604020202020204" pitchFamily="34" charset="0"/>
              </a:rPr>
              <a:t>In 2017, 47.9 thousand residents emigrated from Lithuania (4.8 per cent less than in 2016 m.). The crude emigration rate (the number of emigrants per 1 000 population) stood at 16.9. The highest number of emigrants per 1 000 population was in </a:t>
            </a:r>
            <a:r>
              <a:rPr lang="en-US" dirty="0" err="1">
                <a:solidFill>
                  <a:srgbClr val="000000"/>
                </a:solidFill>
                <a:latin typeface="Arial" panose="020B0604020202020204" pitchFamily="34" charset="0"/>
              </a:rPr>
              <a:t>Marijampolė</a:t>
            </a:r>
            <a:r>
              <a:rPr lang="en-US" dirty="0">
                <a:solidFill>
                  <a:srgbClr val="000000"/>
                </a:solidFill>
                <a:latin typeface="Arial" panose="020B0604020202020204" pitchFamily="34" charset="0"/>
              </a:rPr>
              <a:t> county (21.4), in </a:t>
            </a:r>
            <a:r>
              <a:rPr lang="en-US" dirty="0" err="1">
                <a:solidFill>
                  <a:srgbClr val="000000"/>
                </a:solidFill>
                <a:latin typeface="Arial" panose="020B0604020202020204" pitchFamily="34" charset="0"/>
              </a:rPr>
              <a:t>Šiauliai</a:t>
            </a:r>
            <a:r>
              <a:rPr lang="en-US" dirty="0">
                <a:solidFill>
                  <a:srgbClr val="000000"/>
                </a:solidFill>
                <a:latin typeface="Arial" panose="020B0604020202020204" pitchFamily="34" charset="0"/>
              </a:rPr>
              <a:t> and </a:t>
            </a:r>
            <a:r>
              <a:rPr lang="en-US" dirty="0" err="1">
                <a:solidFill>
                  <a:srgbClr val="000000"/>
                </a:solidFill>
                <a:latin typeface="Arial" panose="020B0604020202020204" pitchFamily="34" charset="0"/>
              </a:rPr>
              <a:t>Telšiai</a:t>
            </a:r>
            <a:r>
              <a:rPr lang="en-US" dirty="0">
                <a:solidFill>
                  <a:srgbClr val="000000"/>
                </a:solidFill>
                <a:latin typeface="Arial" panose="020B0604020202020204" pitchFamily="34" charset="0"/>
              </a:rPr>
              <a:t> counties the crude emigration rate was 20.2. The lowest – in Vilnius county (13.8).</a:t>
            </a:r>
            <a:endParaRPr lang="lt-LT" dirty="0"/>
          </a:p>
        </p:txBody>
      </p:sp>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760233" y="1724834"/>
            <a:ext cx="6559099" cy="5111399"/>
          </a:xfrm>
          <a:prstGeom prst="rect">
            <a:avLst/>
          </a:prstGeom>
        </p:spPr>
      </p:pic>
    </p:spTree>
    <p:extLst>
      <p:ext uri="{BB962C8B-B14F-4D97-AF65-F5344CB8AC3E}">
        <p14:creationId xmlns:p14="http://schemas.microsoft.com/office/powerpoint/2010/main" xmlns="" val="2271811720"/>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TM03457464[[fn=Dividend]]</Template>
  <TotalTime>5436</TotalTime>
  <Words>1822</Words>
  <Application>Microsoft Office PowerPoint</Application>
  <PresentationFormat>Custom</PresentationFormat>
  <Paragraphs>284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Dividend</vt:lpstr>
      <vt:lpstr>GENERAL INFORMATION ABOUT LITHUANIA</vt:lpstr>
      <vt:lpstr>FACTS ABOUT LITHUANIA</vt:lpstr>
      <vt:lpstr>Facts about lithuania</vt:lpstr>
      <vt:lpstr>Administrative division</vt:lpstr>
      <vt:lpstr>Participation in international organizations</vt:lpstr>
      <vt:lpstr>counties according number of residents</vt:lpstr>
      <vt:lpstr>The structure of residents according age</vt:lpstr>
      <vt:lpstr>Index of ageing</vt:lpstr>
      <vt:lpstr>International immigration of residents</vt:lpstr>
      <vt:lpstr>Accessibility - Infrastructure</vt:lpstr>
      <vt:lpstr>Slide 11</vt:lpstr>
      <vt:lpstr>New economic entities registered</vt:lpstr>
      <vt:lpstr>Number of bankruptcy processes completed </vt:lpstr>
      <vt:lpstr>Attractive sectors </vt:lpstr>
      <vt:lpstr>Attractive sectors </vt:lpstr>
      <vt:lpstr>Economic specialisation of the regions (Business Guide Lithuania 2018)</vt:lpstr>
      <vt:lpstr>sources</vt:lpstr>
      <vt:lpstr>Slide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VERSLAS LIETUVOJE / BUSINESS IN LITHUANIA</dc:title>
  <dc:creator>user</dc:creator>
  <cp:lastModifiedBy>Vaida</cp:lastModifiedBy>
  <cp:revision>73</cp:revision>
  <dcterms:created xsi:type="dcterms:W3CDTF">2018-09-26T09:20:14Z</dcterms:created>
  <dcterms:modified xsi:type="dcterms:W3CDTF">2018-10-04T12:46:45Z</dcterms:modified>
</cp:coreProperties>
</file>